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45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059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165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6243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838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6633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945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30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483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9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322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747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253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253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83893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90CD69-8EE8-9C22-71CB-63AE26FBE4D6}"/>
              </a:ext>
            </a:extLst>
          </p:cNvPr>
          <p:cNvSpPr>
            <a:spLocks noGrp="1"/>
          </p:cNvSpPr>
          <p:nvPr>
            <p:ph type="ctrTitle"/>
          </p:nvPr>
        </p:nvSpPr>
        <p:spPr>
          <a:xfrm>
            <a:off x="2020956" y="4174434"/>
            <a:ext cx="9230139" cy="1059559"/>
          </a:xfrm>
        </p:spPr>
        <p:txBody>
          <a:bodyPr>
            <a:normAutofit/>
          </a:bodyPr>
          <a:lstStyle/>
          <a:p>
            <a:r>
              <a:rPr lang="pl-PL" sz="2900" b="1" dirty="0">
                <a:solidFill>
                  <a:schemeClr val="tx1"/>
                </a:solidFill>
                <a:latin typeface="+mn-lt"/>
              </a:rPr>
              <a:t>Warsztaty interkulturalne</a:t>
            </a:r>
            <a:br>
              <a:rPr lang="pl-PL" sz="2900" b="1" dirty="0">
                <a:solidFill>
                  <a:schemeClr val="tx1"/>
                </a:solidFill>
                <a:latin typeface="+mn-lt"/>
              </a:rPr>
            </a:br>
            <a:r>
              <a:rPr lang="pl-PL" sz="2900" b="1" dirty="0">
                <a:solidFill>
                  <a:schemeClr val="tx1"/>
                </a:solidFill>
                <a:latin typeface="+mn-lt"/>
              </a:rPr>
              <a:t>TWÓRCZOŚĆ REGIONALNA ŁĄCZY NARODY UE</a:t>
            </a:r>
          </a:p>
        </p:txBody>
      </p:sp>
      <p:sp>
        <p:nvSpPr>
          <p:cNvPr id="3" name="Podtytuł 2">
            <a:extLst>
              <a:ext uri="{FF2B5EF4-FFF2-40B4-BE49-F238E27FC236}">
                <a16:creationId xmlns:a16="http://schemas.microsoft.com/office/drawing/2014/main" id="{87F06A32-165F-A7EB-E58B-77DF0804EA88}"/>
              </a:ext>
            </a:extLst>
          </p:cNvPr>
          <p:cNvSpPr>
            <a:spLocks noGrp="1"/>
          </p:cNvSpPr>
          <p:nvPr>
            <p:ph type="subTitle" idx="1"/>
          </p:nvPr>
        </p:nvSpPr>
        <p:spPr>
          <a:xfrm>
            <a:off x="4550534" y="6231752"/>
            <a:ext cx="2698405" cy="318053"/>
          </a:xfrm>
        </p:spPr>
        <p:txBody>
          <a:bodyPr>
            <a:normAutofit fontScale="92500" lnSpcReduction="20000"/>
          </a:bodyPr>
          <a:lstStyle/>
          <a:p>
            <a:r>
              <a:rPr lang="pl-PL" dirty="0"/>
              <a:t>Wilamowice, maj 2022r.</a:t>
            </a:r>
          </a:p>
        </p:txBody>
      </p:sp>
      <p:pic>
        <p:nvPicPr>
          <p:cNvPr id="4" name="Picture 2">
            <a:extLst>
              <a:ext uri="{FF2B5EF4-FFF2-40B4-BE49-F238E27FC236}">
                <a16:creationId xmlns:a16="http://schemas.microsoft.com/office/drawing/2014/main" id="{F345439E-FD66-92CB-3D2C-5C034D257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56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5F723-EA91-AB8C-721B-9255F031E2C8}"/>
              </a:ext>
            </a:extLst>
          </p:cNvPr>
          <p:cNvSpPr>
            <a:spLocks noGrp="1"/>
          </p:cNvSpPr>
          <p:nvPr>
            <p:ph type="title"/>
          </p:nvPr>
        </p:nvSpPr>
        <p:spPr>
          <a:xfrm>
            <a:off x="1877307" y="631142"/>
            <a:ext cx="4974068" cy="612295"/>
          </a:xfrm>
        </p:spPr>
        <p:txBody>
          <a:bodyPr>
            <a:noAutofit/>
          </a:bodyPr>
          <a:lstStyle/>
          <a:p>
            <a:r>
              <a:rPr lang="pl-PL" sz="3200" dirty="0">
                <a:solidFill>
                  <a:schemeClr val="accent6">
                    <a:lumMod val="75000"/>
                  </a:schemeClr>
                </a:solidFill>
                <a:latin typeface="Comic Sans MS" panose="030F0702030302020204" pitchFamily="66" charset="0"/>
              </a:rPr>
              <a:t>Kultura regionalna</a:t>
            </a:r>
          </a:p>
        </p:txBody>
      </p:sp>
      <p:sp>
        <p:nvSpPr>
          <p:cNvPr id="3" name="Symbol zastępczy zawartości 2">
            <a:extLst>
              <a:ext uri="{FF2B5EF4-FFF2-40B4-BE49-F238E27FC236}">
                <a16:creationId xmlns:a16="http://schemas.microsoft.com/office/drawing/2014/main" id="{830DDAD7-4BF7-2E30-B75E-44F4D81631A0}"/>
              </a:ext>
            </a:extLst>
          </p:cNvPr>
          <p:cNvSpPr>
            <a:spLocks noGrp="1"/>
          </p:cNvSpPr>
          <p:nvPr>
            <p:ph idx="1"/>
          </p:nvPr>
        </p:nvSpPr>
        <p:spPr>
          <a:xfrm>
            <a:off x="2131350" y="1607258"/>
            <a:ext cx="9440050" cy="4339436"/>
          </a:xfrm>
        </p:spPr>
        <p:txBody>
          <a:bodyPr>
            <a:noAutofit/>
          </a:bodyPr>
          <a:lstStyle/>
          <a:p>
            <a:pPr marL="0" indent="0">
              <a:buNone/>
            </a:pPr>
            <a:r>
              <a:rPr lang="pl-PL" dirty="0">
                <a:solidFill>
                  <a:schemeClr val="tx1"/>
                </a:solidFill>
                <a:latin typeface="Calibri" panose="020F0502020204030204" pitchFamily="34" charset="0"/>
                <a:cs typeface="Calibri" panose="020F0502020204030204" pitchFamily="34" charset="0"/>
              </a:rPr>
              <a:t>Kultura regionalna to zespół wytworów materialnych i niematerialnych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powstałych na określonym obszarze, pośród wyodrębnionej historycznie grupy ludzi.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Poszczególne kultury regionalne składają się na całość kultury narodowej (region jest tutaj rozumiany jako wydzielona terytorialnie część państwa). </a:t>
            </a:r>
            <a:br>
              <a:rPr lang="pl-PL" dirty="0">
                <a:solidFill>
                  <a:schemeClr val="tx1"/>
                </a:solidFill>
                <a:latin typeface="Calibri" panose="020F0502020204030204" pitchFamily="34" charset="0"/>
                <a:cs typeface="Calibri" panose="020F0502020204030204" pitchFamily="34" charset="0"/>
              </a:rPr>
            </a:b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Kultura regionalna plasuje się pomiędzy kulturą narodu jako całości, a kulturą lokalną danego miejsca.</a:t>
            </a:r>
          </a:p>
          <a:p>
            <a:pPr marL="0" indent="0">
              <a:buNone/>
            </a:pPr>
            <a:r>
              <a:rPr lang="pl-PL" dirty="0">
                <a:solidFill>
                  <a:schemeClr val="tx1"/>
                </a:solidFill>
                <a:latin typeface="Calibri" panose="020F0502020204030204" pitchFamily="34" charset="0"/>
                <a:cs typeface="Calibri" panose="020F0502020204030204" pitchFamily="34" charset="0"/>
              </a:rPr>
              <a:t>Na kulturę regionalną składają się wierzenia, zwyczaje, tradycje właściwe dla danego obszaru,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jej istotnym elementem jest także język, który może nawet znacznie odbiegać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od urzędowego języka w danym państwie.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Ważną rolę w kulturze regionalnej ogrywa folklor, który oznacza pewne symbole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sztukę ludową, rozwija się on na danym obszarze, wzbogacając tym samym całość kultury regionalnej. Warto dodać, iż kultura ta, choć odróżnia się ją głownie od innych kultur, może być także zróżnicowana wewnętrznie.</a:t>
            </a:r>
          </a:p>
        </p:txBody>
      </p:sp>
      <p:pic>
        <p:nvPicPr>
          <p:cNvPr id="4" name="Picture 2">
            <a:extLst>
              <a:ext uri="{FF2B5EF4-FFF2-40B4-BE49-F238E27FC236}">
                <a16:creationId xmlns:a16="http://schemas.microsoft.com/office/drawing/2014/main" id="{815CAE2D-343C-75EC-1C23-896386662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CDFEAEB2-5C2E-A7DB-FED1-B2979758011F}"/>
              </a:ext>
            </a:extLst>
          </p:cNvPr>
          <p:cNvSpPr txBox="1"/>
          <p:nvPr/>
        </p:nvSpPr>
        <p:spPr>
          <a:xfrm>
            <a:off x="4525605" y="6310516"/>
            <a:ext cx="3140789"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618902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5F723-EA91-AB8C-721B-9255F031E2C8}"/>
              </a:ext>
            </a:extLst>
          </p:cNvPr>
          <p:cNvSpPr>
            <a:spLocks noGrp="1"/>
          </p:cNvSpPr>
          <p:nvPr>
            <p:ph type="title"/>
          </p:nvPr>
        </p:nvSpPr>
        <p:spPr>
          <a:xfrm>
            <a:off x="2011089" y="729602"/>
            <a:ext cx="4404221" cy="594543"/>
          </a:xfrm>
        </p:spPr>
        <p:txBody>
          <a:bodyPr>
            <a:normAutofit/>
          </a:bodyPr>
          <a:lstStyle/>
          <a:p>
            <a:r>
              <a:rPr lang="pl-PL" sz="3200" dirty="0">
                <a:solidFill>
                  <a:schemeClr val="accent6">
                    <a:lumMod val="75000"/>
                  </a:schemeClr>
                </a:solidFill>
                <a:latin typeface="Comic Sans MS" panose="030F0702030302020204" pitchFamily="66" charset="0"/>
              </a:rPr>
              <a:t>Czym jest twórczość?</a:t>
            </a:r>
          </a:p>
        </p:txBody>
      </p:sp>
      <p:sp>
        <p:nvSpPr>
          <p:cNvPr id="3" name="Symbol zastępczy zawartości 2">
            <a:extLst>
              <a:ext uri="{FF2B5EF4-FFF2-40B4-BE49-F238E27FC236}">
                <a16:creationId xmlns:a16="http://schemas.microsoft.com/office/drawing/2014/main" id="{830DDAD7-4BF7-2E30-B75E-44F4D81631A0}"/>
              </a:ext>
            </a:extLst>
          </p:cNvPr>
          <p:cNvSpPr>
            <a:spLocks noGrp="1"/>
          </p:cNvSpPr>
          <p:nvPr>
            <p:ph idx="1"/>
          </p:nvPr>
        </p:nvSpPr>
        <p:spPr>
          <a:xfrm>
            <a:off x="2652951" y="2345636"/>
            <a:ext cx="7524718" cy="2782955"/>
          </a:xfrm>
        </p:spPr>
        <p:txBody>
          <a:bodyPr>
            <a:noAutofit/>
          </a:bodyPr>
          <a:lstStyle/>
          <a:p>
            <a:pPr marL="0" indent="0" algn="l">
              <a:buNone/>
            </a:pPr>
            <a:r>
              <a:rPr lang="pl-PL" dirty="0">
                <a:solidFill>
                  <a:schemeClr val="tx1"/>
                </a:solidFill>
                <a:latin typeface="Calibri" panose="020F0502020204030204" pitchFamily="34" charset="0"/>
                <a:cs typeface="Calibri" panose="020F0502020204030204" pitchFamily="34" charset="0"/>
              </a:rPr>
              <a:t>Twórczość to wieloaspektowe zjawisko związane z powstawaniem nowych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wartościowych wytworów. Pojęcie oznaczające zarówno proces tworzenia czegoś, jak też ogół dzieł stworzonych przez kogoś.</a:t>
            </a:r>
            <a:br>
              <a:rPr lang="pl-PL" baseline="30000"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W tym pierwszym znaczeniu używa się pojęcia procesu twórczego,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a więc swoistego procesu psychicznego prowadzącego do powstania twórczego dzieła. Tego typu zjawiska są badane i opisywane w ramach psychologii twórczości. W tym drugim znaczeniu pojęcie twórczości odnoszone jest do dorobku poszczególnych twórców kultury np. artystów, naukowców, pisarzy, architektów, projektantów etc. </a:t>
            </a:r>
            <a:endParaRPr lang="pl-PL" dirty="0">
              <a:solidFill>
                <a:schemeClr val="tx1"/>
              </a:solidFill>
            </a:endParaRPr>
          </a:p>
        </p:txBody>
      </p:sp>
      <p:pic>
        <p:nvPicPr>
          <p:cNvPr id="4" name="Picture 2">
            <a:extLst>
              <a:ext uri="{FF2B5EF4-FFF2-40B4-BE49-F238E27FC236}">
                <a16:creationId xmlns:a16="http://schemas.microsoft.com/office/drawing/2014/main" id="{815CAE2D-343C-75EC-1C23-896386662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CDFEAEB2-5C2E-A7DB-FED1-B2979758011F}"/>
              </a:ext>
            </a:extLst>
          </p:cNvPr>
          <p:cNvSpPr txBox="1"/>
          <p:nvPr/>
        </p:nvSpPr>
        <p:spPr>
          <a:xfrm>
            <a:off x="4525605" y="6310516"/>
            <a:ext cx="3140789"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57290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5F723-EA91-AB8C-721B-9255F031E2C8}"/>
              </a:ext>
            </a:extLst>
          </p:cNvPr>
          <p:cNvSpPr>
            <a:spLocks noGrp="1"/>
          </p:cNvSpPr>
          <p:nvPr>
            <p:ph type="title"/>
          </p:nvPr>
        </p:nvSpPr>
        <p:spPr>
          <a:xfrm>
            <a:off x="2036336" y="729602"/>
            <a:ext cx="6329500" cy="594543"/>
          </a:xfrm>
        </p:spPr>
        <p:txBody>
          <a:bodyPr>
            <a:normAutofit/>
          </a:bodyPr>
          <a:lstStyle/>
          <a:p>
            <a:r>
              <a:rPr lang="pl-PL" sz="3200" dirty="0">
                <a:solidFill>
                  <a:schemeClr val="accent6">
                    <a:lumMod val="75000"/>
                  </a:schemeClr>
                </a:solidFill>
                <a:latin typeface="Comic Sans MS" panose="030F0702030302020204" pitchFamily="66" charset="0"/>
              </a:rPr>
              <a:t>Współpraca międzynarodowa</a:t>
            </a:r>
          </a:p>
        </p:txBody>
      </p:sp>
      <p:sp>
        <p:nvSpPr>
          <p:cNvPr id="3" name="Symbol zastępczy zawartości 2">
            <a:extLst>
              <a:ext uri="{FF2B5EF4-FFF2-40B4-BE49-F238E27FC236}">
                <a16:creationId xmlns:a16="http://schemas.microsoft.com/office/drawing/2014/main" id="{830DDAD7-4BF7-2E30-B75E-44F4D81631A0}"/>
              </a:ext>
            </a:extLst>
          </p:cNvPr>
          <p:cNvSpPr>
            <a:spLocks noGrp="1"/>
          </p:cNvSpPr>
          <p:nvPr>
            <p:ph idx="1"/>
          </p:nvPr>
        </p:nvSpPr>
        <p:spPr>
          <a:xfrm>
            <a:off x="2392839" y="2246981"/>
            <a:ext cx="8626189" cy="3140698"/>
          </a:xfrm>
        </p:spPr>
        <p:txBody>
          <a:bodyPr>
            <a:noAutofit/>
          </a:bodyPr>
          <a:lstStyle/>
          <a:p>
            <a:pPr marL="0" indent="0" algn="l">
              <a:buNone/>
            </a:pPr>
            <a:r>
              <a:rPr lang="pl-PL" dirty="0">
                <a:solidFill>
                  <a:schemeClr val="tx1"/>
                </a:solidFill>
                <a:latin typeface="Calibri" panose="020F0502020204030204" pitchFamily="34" charset="0"/>
                <a:cs typeface="Calibri" panose="020F0502020204030204" pitchFamily="34" charset="0"/>
              </a:rPr>
              <a:t>Podstawą wzajemnej współpracy ekspertów od regionu oraz specjalistów różnych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dziedzin jest poznanie najbliższego środowiska i specyfiki regionu, nawiązanie kontaktów ze środowiskiem lokalnym i regionalnym oraz poszanowanie i dbanie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o dziedzictwo.</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Pozwala to na bezpośredni udział wszystkich zainteresowanych, a przyczynia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się do rozwoju i promowania regionu. Forma realizacji założonych celów pozwala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na aktywizowanie lokalnych środowisk oraz poszukiwanie nowych rozwiązań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wyzwalania ducha obywatelskiego. Wytwarza się w ten sposób płaszczyzna przekazu międzygeneracyjnego, kiedy osoby zainteresowane działalnością na rzecz regionu, nawiązują kontakt i przekazują swoją wiedzę i umiejętności nowym osobom.</a:t>
            </a:r>
            <a:endParaRPr lang="pl-PL" dirty="0">
              <a:solidFill>
                <a:schemeClr val="tx1"/>
              </a:solidFill>
            </a:endParaRPr>
          </a:p>
        </p:txBody>
      </p:sp>
      <p:pic>
        <p:nvPicPr>
          <p:cNvPr id="4" name="Picture 2">
            <a:extLst>
              <a:ext uri="{FF2B5EF4-FFF2-40B4-BE49-F238E27FC236}">
                <a16:creationId xmlns:a16="http://schemas.microsoft.com/office/drawing/2014/main" id="{815CAE2D-343C-75EC-1C23-896386662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CDFEAEB2-5C2E-A7DB-FED1-B2979758011F}"/>
              </a:ext>
            </a:extLst>
          </p:cNvPr>
          <p:cNvSpPr txBox="1"/>
          <p:nvPr/>
        </p:nvSpPr>
        <p:spPr>
          <a:xfrm>
            <a:off x="4525605" y="6310516"/>
            <a:ext cx="3140789"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064397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0DDAD7-4BF7-2E30-B75E-44F4D81631A0}"/>
              </a:ext>
            </a:extLst>
          </p:cNvPr>
          <p:cNvSpPr>
            <a:spLocks noGrp="1"/>
          </p:cNvSpPr>
          <p:nvPr>
            <p:ph idx="1"/>
          </p:nvPr>
        </p:nvSpPr>
        <p:spPr>
          <a:xfrm>
            <a:off x="2697641" y="2067407"/>
            <a:ext cx="7506534" cy="2941915"/>
          </a:xfrm>
        </p:spPr>
        <p:txBody>
          <a:bodyPr>
            <a:noAutofit/>
          </a:bodyPr>
          <a:lstStyle/>
          <a:p>
            <a:pPr marL="0" indent="0">
              <a:buNone/>
            </a:pPr>
            <a:r>
              <a:rPr lang="pl-PL" dirty="0">
                <a:solidFill>
                  <a:schemeClr val="tx1"/>
                </a:solidFill>
                <a:latin typeface="Calibri" panose="020F0502020204030204" pitchFamily="34" charset="0"/>
                <a:cs typeface="Calibri" panose="020F0502020204030204" pitchFamily="34" charset="0"/>
              </a:rPr>
              <a:t>Możliwe kierunki współpracy to: </a:t>
            </a:r>
          </a:p>
          <a:p>
            <a:r>
              <a:rPr lang="pl-PL" dirty="0">
                <a:solidFill>
                  <a:schemeClr val="tx1"/>
                </a:solidFill>
                <a:latin typeface="Calibri" panose="020F0502020204030204" pitchFamily="34" charset="0"/>
                <a:cs typeface="Calibri" panose="020F0502020204030204" pitchFamily="34" charset="0"/>
              </a:rPr>
              <a:t>bezpośrednie nawiązanie do tradycji, poprzez kontynuację i odtwarzanie wzorców</a:t>
            </a:r>
          </a:p>
          <a:p>
            <a:r>
              <a:rPr lang="pl-PL" dirty="0">
                <a:solidFill>
                  <a:schemeClr val="tx1"/>
                </a:solidFill>
                <a:latin typeface="Calibri" panose="020F0502020204030204" pitchFamily="34" charset="0"/>
                <a:cs typeface="Calibri" panose="020F0502020204030204" pitchFamily="34" charset="0"/>
              </a:rPr>
              <a:t>inspirowanie tradycją, czyli poszukiwanie nowych rozwiązań technologicznych i zachowanie starych wzorców lub odwrotnie – tradycyjne surowce i technologie, a współczesne formy</a:t>
            </a:r>
          </a:p>
          <a:p>
            <a:r>
              <a:rPr lang="pl-PL" dirty="0">
                <a:solidFill>
                  <a:schemeClr val="tx1"/>
                </a:solidFill>
                <a:latin typeface="Calibri" panose="020F0502020204030204" pitchFamily="34" charset="0"/>
                <a:cs typeface="Calibri" panose="020F0502020204030204" pitchFamily="34" charset="0"/>
              </a:rPr>
              <a:t>całkowite odrzucenie i/lub zanegowanie tradycyjnych form, technologii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wzorów i skupienie się na poszukiwaniu zupełnie nowych form i kształtów</a:t>
            </a:r>
          </a:p>
        </p:txBody>
      </p:sp>
      <p:pic>
        <p:nvPicPr>
          <p:cNvPr id="4" name="Picture 2">
            <a:extLst>
              <a:ext uri="{FF2B5EF4-FFF2-40B4-BE49-F238E27FC236}">
                <a16:creationId xmlns:a16="http://schemas.microsoft.com/office/drawing/2014/main" id="{815CAE2D-343C-75EC-1C23-896386662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CDFEAEB2-5C2E-A7DB-FED1-B2979758011F}"/>
              </a:ext>
            </a:extLst>
          </p:cNvPr>
          <p:cNvSpPr txBox="1"/>
          <p:nvPr/>
        </p:nvSpPr>
        <p:spPr>
          <a:xfrm>
            <a:off x="4525605" y="6310516"/>
            <a:ext cx="3140789"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904600581"/>
      </p:ext>
    </p:extLst>
  </p:cSld>
  <p:clrMapOvr>
    <a:masterClrMapping/>
  </p:clrMapOvr>
</p:sld>
</file>

<file path=ppt/theme/theme1.xml><?xml version="1.0" encoding="utf-8"?>
<a:theme xmlns:a="http://schemas.openxmlformats.org/drawingml/2006/main" name="Smuga">
  <a:themeElements>
    <a:clrScheme name="Niebieskozielony">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426</TotalTime>
  <Words>441</Words>
  <Application>Microsoft Office PowerPoint</Application>
  <PresentationFormat>Panoramiczny</PresentationFormat>
  <Paragraphs>17</Paragraphs>
  <Slides>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vt:i4>
      </vt:variant>
    </vt:vector>
  </HeadingPairs>
  <TitlesOfParts>
    <vt:vector size="11" baseType="lpstr">
      <vt:lpstr>Arial</vt:lpstr>
      <vt:lpstr>Calibri</vt:lpstr>
      <vt:lpstr>Century Gothic</vt:lpstr>
      <vt:lpstr>Comic Sans MS</vt:lpstr>
      <vt:lpstr>Wingdings 3</vt:lpstr>
      <vt:lpstr>Smuga</vt:lpstr>
      <vt:lpstr>Warsztaty interkulturalne TWÓRCZOŚĆ REGIONALNA ŁĄCZY NARODY UE</vt:lpstr>
      <vt:lpstr>Kultura regionalna</vt:lpstr>
      <vt:lpstr>Czym jest twórczość?</vt:lpstr>
      <vt:lpstr>Współpraca międzynarodowa</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PRZYCZYNY DYSKRYMINACJI KULTUROWEJ MNIEJSZOŚCI NARODOWYCH</dc:title>
  <dc:creator>Jolanta Włodarczyk</dc:creator>
  <cp:lastModifiedBy>Jolanta Włodarczyk</cp:lastModifiedBy>
  <cp:revision>12</cp:revision>
  <dcterms:created xsi:type="dcterms:W3CDTF">2022-05-09T07:17:28Z</dcterms:created>
  <dcterms:modified xsi:type="dcterms:W3CDTF">2022-05-17T09:30:00Z</dcterms:modified>
</cp:coreProperties>
</file>