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61" r:id="rId4"/>
    <p:sldId id="272" r:id="rId5"/>
    <p:sldId id="278" r:id="rId6"/>
    <p:sldId id="260" r:id="rId7"/>
    <p:sldId id="267" r:id="rId8"/>
    <p:sldId id="268" r:id="rId9"/>
    <p:sldId id="269" r:id="rId10"/>
    <p:sldId id="270" r:id="rId11"/>
    <p:sldId id="263" r:id="rId12"/>
    <p:sldId id="262" r:id="rId13"/>
    <p:sldId id="271" r:id="rId14"/>
    <p:sldId id="275" r:id="rId15"/>
    <p:sldId id="276" r:id="rId16"/>
    <p:sldId id="274"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450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0597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165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6243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838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6633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945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30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4837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529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322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747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44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253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253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838933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l.wikipedia.org/wiki/J%C4%99zyk_(mow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90CD69-8EE8-9C22-71CB-63AE26FBE4D6}"/>
              </a:ext>
            </a:extLst>
          </p:cNvPr>
          <p:cNvSpPr>
            <a:spLocks noGrp="1"/>
          </p:cNvSpPr>
          <p:nvPr>
            <p:ph type="ctrTitle"/>
          </p:nvPr>
        </p:nvSpPr>
        <p:spPr>
          <a:xfrm>
            <a:off x="2577547" y="4147930"/>
            <a:ext cx="8673547" cy="1378226"/>
          </a:xfrm>
        </p:spPr>
        <p:txBody>
          <a:bodyPr>
            <a:noAutofit/>
          </a:bodyPr>
          <a:lstStyle/>
          <a:p>
            <a:r>
              <a:rPr lang="pl-PL" sz="2900" b="1" dirty="0">
                <a:solidFill>
                  <a:schemeClr val="tx1"/>
                </a:solidFill>
                <a:latin typeface="+mn-lt"/>
              </a:rPr>
              <a:t>Warsztaty</a:t>
            </a:r>
            <a:br>
              <a:rPr lang="pl-PL" sz="2900" b="1" dirty="0">
                <a:solidFill>
                  <a:schemeClr val="tx1"/>
                </a:solidFill>
                <a:latin typeface="+mn-lt"/>
              </a:rPr>
            </a:br>
            <a:r>
              <a:rPr lang="pl-PL" sz="2900" b="1" dirty="0">
                <a:solidFill>
                  <a:schemeClr val="tx1"/>
                </a:solidFill>
                <a:latin typeface="+mn-lt"/>
              </a:rPr>
              <a:t>PRZYCZYNY DYSKRYMINACJI KULTUROWEJ MNIEJSZOŚCI NARODOWYCH</a:t>
            </a:r>
          </a:p>
        </p:txBody>
      </p:sp>
      <p:sp>
        <p:nvSpPr>
          <p:cNvPr id="3" name="Podtytuł 2">
            <a:extLst>
              <a:ext uri="{FF2B5EF4-FFF2-40B4-BE49-F238E27FC236}">
                <a16:creationId xmlns:a16="http://schemas.microsoft.com/office/drawing/2014/main" id="{87F06A32-165F-A7EB-E58B-77DF0804EA88}"/>
              </a:ext>
            </a:extLst>
          </p:cNvPr>
          <p:cNvSpPr>
            <a:spLocks noGrp="1"/>
          </p:cNvSpPr>
          <p:nvPr>
            <p:ph type="subTitle" idx="1"/>
          </p:nvPr>
        </p:nvSpPr>
        <p:spPr>
          <a:xfrm>
            <a:off x="4550534" y="6231752"/>
            <a:ext cx="3798335" cy="318053"/>
          </a:xfrm>
        </p:spPr>
        <p:txBody>
          <a:bodyPr>
            <a:normAutofit fontScale="92500" lnSpcReduction="20000"/>
          </a:bodyPr>
          <a:lstStyle/>
          <a:p>
            <a:r>
              <a:rPr lang="pl-PL" dirty="0"/>
              <a:t>Wilamowice, maj 2022r.</a:t>
            </a:r>
          </a:p>
        </p:txBody>
      </p:sp>
      <p:pic>
        <p:nvPicPr>
          <p:cNvPr id="4" name="Picture 2">
            <a:extLst>
              <a:ext uri="{FF2B5EF4-FFF2-40B4-BE49-F238E27FC236}">
                <a16:creationId xmlns:a16="http://schemas.microsoft.com/office/drawing/2014/main" id="{F345439E-FD66-92CB-3D2C-5C034D257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1568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wal 1">
            <a:extLst>
              <a:ext uri="{FF2B5EF4-FFF2-40B4-BE49-F238E27FC236}">
                <a16:creationId xmlns:a16="http://schemas.microsoft.com/office/drawing/2014/main" id="{5F0F872A-A84A-0955-971E-3A87E22159FB}"/>
              </a:ext>
            </a:extLst>
          </p:cNvPr>
          <p:cNvSpPr/>
          <p:nvPr/>
        </p:nvSpPr>
        <p:spPr>
          <a:xfrm>
            <a:off x="7812203" y="3338939"/>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sz="1800">
                <a:latin typeface="open-sans-regular"/>
              </a:rPr>
              <a:t>Socjalizacja </a:t>
            </a:r>
            <a:endParaRPr lang="pl-PL" dirty="0">
              <a:latin typeface="open-sans-regular"/>
            </a:endParaRPr>
          </a:p>
        </p:txBody>
      </p:sp>
      <p:pic>
        <p:nvPicPr>
          <p:cNvPr id="3" name="Picture 2">
            <a:extLst>
              <a:ext uri="{FF2B5EF4-FFF2-40B4-BE49-F238E27FC236}">
                <a16:creationId xmlns:a16="http://schemas.microsoft.com/office/drawing/2014/main" id="{F38BB622-8565-D6B3-FB8C-F2694DF66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pole tekstowe 6">
            <a:extLst>
              <a:ext uri="{FF2B5EF4-FFF2-40B4-BE49-F238E27FC236}">
                <a16:creationId xmlns:a16="http://schemas.microsoft.com/office/drawing/2014/main" id="{FAADE78C-FE50-5FA9-9E04-D69920063A1D}"/>
              </a:ext>
            </a:extLst>
          </p:cNvPr>
          <p:cNvSpPr txBox="1"/>
          <p:nvPr/>
        </p:nvSpPr>
        <p:spPr>
          <a:xfrm>
            <a:off x="2001124" y="668916"/>
            <a:ext cx="6096000" cy="584775"/>
          </a:xfrm>
          <a:prstGeom prst="rect">
            <a:avLst/>
          </a:prstGeom>
          <a:noFill/>
        </p:spPr>
        <p:txBody>
          <a:bodyPr wrap="square">
            <a:spAutoFit/>
          </a:bodyPr>
          <a:lstStyle/>
          <a:p>
            <a:r>
              <a:rPr lang="pl-PL" sz="3200" dirty="0">
                <a:solidFill>
                  <a:schemeClr val="accent6">
                    <a:lumMod val="75000"/>
                  </a:schemeClr>
                </a:solidFill>
                <a:latin typeface="Comic Sans MS" panose="030F0702030302020204" pitchFamily="66" charset="0"/>
              </a:rPr>
              <a:t>Skąd się biorą uprzedzenia?</a:t>
            </a:r>
          </a:p>
        </p:txBody>
      </p:sp>
      <p:sp>
        <p:nvSpPr>
          <p:cNvPr id="8" name="Owal 7">
            <a:extLst>
              <a:ext uri="{FF2B5EF4-FFF2-40B4-BE49-F238E27FC236}">
                <a16:creationId xmlns:a16="http://schemas.microsoft.com/office/drawing/2014/main" id="{CA6307F1-E785-5AC9-8BB0-B548FBD44921}"/>
              </a:ext>
            </a:extLst>
          </p:cNvPr>
          <p:cNvSpPr/>
          <p:nvPr/>
        </p:nvSpPr>
        <p:spPr>
          <a:xfrm>
            <a:off x="4061842" y="4076880"/>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sz="1800" dirty="0">
              <a:latin typeface="open-sans-regular"/>
            </a:endParaRPr>
          </a:p>
          <a:p>
            <a:pPr algn="ctr"/>
            <a:r>
              <a:rPr lang="pl-PL" sz="1800" dirty="0">
                <a:latin typeface="open-sans-regular"/>
              </a:rPr>
              <a:t>Skłonność do dzielenia osób </a:t>
            </a:r>
          </a:p>
          <a:p>
            <a:pPr algn="ctr"/>
            <a:r>
              <a:rPr lang="pl-PL" sz="1800" dirty="0">
                <a:latin typeface="open-sans-regular"/>
              </a:rPr>
              <a:t>na grupy </a:t>
            </a:r>
            <a:endParaRPr lang="pl-PL" dirty="0">
              <a:latin typeface="open-sans-regular"/>
            </a:endParaRPr>
          </a:p>
          <a:p>
            <a:pPr marL="0" indent="0" algn="ctr">
              <a:buNone/>
            </a:pPr>
            <a:endParaRPr lang="pl-PL" dirty="0"/>
          </a:p>
        </p:txBody>
      </p:sp>
      <p:sp>
        <p:nvSpPr>
          <p:cNvPr id="9" name="Owal 8">
            <a:extLst>
              <a:ext uri="{FF2B5EF4-FFF2-40B4-BE49-F238E27FC236}">
                <a16:creationId xmlns:a16="http://schemas.microsoft.com/office/drawing/2014/main" id="{C5A87E86-8FD8-4CE3-947B-C32E34F6A5BD}"/>
              </a:ext>
            </a:extLst>
          </p:cNvPr>
          <p:cNvSpPr/>
          <p:nvPr/>
        </p:nvSpPr>
        <p:spPr>
          <a:xfrm>
            <a:off x="5122106" y="2569435"/>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sz="1800">
                <a:latin typeface="open-sans-regular"/>
              </a:rPr>
              <a:t>Niewiedza </a:t>
            </a:r>
            <a:endParaRPr lang="pl-PL" dirty="0">
              <a:latin typeface="open-sans-regular"/>
            </a:endParaRPr>
          </a:p>
        </p:txBody>
      </p:sp>
      <p:sp>
        <p:nvSpPr>
          <p:cNvPr id="10" name="Owal 9">
            <a:extLst>
              <a:ext uri="{FF2B5EF4-FFF2-40B4-BE49-F238E27FC236}">
                <a16:creationId xmlns:a16="http://schemas.microsoft.com/office/drawing/2014/main" id="{3D71BFDC-91C1-5EC4-AE20-E61568B97007}"/>
              </a:ext>
            </a:extLst>
          </p:cNvPr>
          <p:cNvSpPr/>
          <p:nvPr/>
        </p:nvSpPr>
        <p:spPr>
          <a:xfrm>
            <a:off x="2359027" y="2015025"/>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br>
              <a:rPr lang="pl-PL" sz="1800" dirty="0">
                <a:latin typeface="open-sans-regular"/>
              </a:rPr>
            </a:br>
            <a:r>
              <a:rPr lang="pl-PL" sz="1800" dirty="0">
                <a:latin typeface="open-sans-regular"/>
              </a:rPr>
              <a:t>Strach przed obcym </a:t>
            </a:r>
            <a:br>
              <a:rPr lang="pl-PL" sz="1800" dirty="0">
                <a:latin typeface="open-sans-regular"/>
              </a:rPr>
            </a:br>
            <a:r>
              <a:rPr lang="pl-PL" sz="1800" dirty="0">
                <a:latin typeface="open-sans-regular"/>
              </a:rPr>
              <a:t>i nieznanym </a:t>
            </a:r>
          </a:p>
          <a:p>
            <a:pPr marL="0" indent="0" algn="ctr">
              <a:buNone/>
            </a:pPr>
            <a:endParaRPr lang="pl-PL" dirty="0"/>
          </a:p>
        </p:txBody>
      </p:sp>
      <p:sp>
        <p:nvSpPr>
          <p:cNvPr id="11" name="Owal 10">
            <a:extLst>
              <a:ext uri="{FF2B5EF4-FFF2-40B4-BE49-F238E27FC236}">
                <a16:creationId xmlns:a16="http://schemas.microsoft.com/office/drawing/2014/main" id="{ADA1C39B-59A2-0AD2-1C3C-45E562108A1E}"/>
              </a:ext>
            </a:extLst>
          </p:cNvPr>
          <p:cNvSpPr/>
          <p:nvPr/>
        </p:nvSpPr>
        <p:spPr>
          <a:xfrm>
            <a:off x="6228660" y="5142162"/>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sz="1800" dirty="0">
                <a:latin typeface="open-sans-regular"/>
              </a:rPr>
              <a:t>„Swoich” </a:t>
            </a:r>
            <a:br>
              <a:rPr lang="pl-PL" sz="1800" dirty="0">
                <a:latin typeface="open-sans-regular"/>
              </a:rPr>
            </a:br>
            <a:r>
              <a:rPr lang="pl-PL" sz="1800" dirty="0">
                <a:latin typeface="open-sans-regular"/>
              </a:rPr>
              <a:t>cenimy wyżej niż „obcych” </a:t>
            </a:r>
            <a:endParaRPr lang="pl-PL" dirty="0">
              <a:latin typeface="open-sans-regular"/>
            </a:endParaRPr>
          </a:p>
        </p:txBody>
      </p:sp>
      <p:sp>
        <p:nvSpPr>
          <p:cNvPr id="12" name="Owal 11">
            <a:extLst>
              <a:ext uri="{FF2B5EF4-FFF2-40B4-BE49-F238E27FC236}">
                <a16:creationId xmlns:a16="http://schemas.microsoft.com/office/drawing/2014/main" id="{EB5CE6AC-9C07-1E1D-29F5-10469EDAFF1A}"/>
              </a:ext>
            </a:extLst>
          </p:cNvPr>
          <p:cNvSpPr/>
          <p:nvPr/>
        </p:nvSpPr>
        <p:spPr>
          <a:xfrm>
            <a:off x="2385526" y="5154751"/>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dirty="0">
                <a:latin typeface="open-sans-regular"/>
              </a:rPr>
              <a:t>S</a:t>
            </a:r>
            <a:r>
              <a:rPr lang="pl-PL" sz="1800" dirty="0">
                <a:latin typeface="open-sans-regular"/>
              </a:rPr>
              <a:t>woi (MY), pozostałe – obcy (ONI) </a:t>
            </a:r>
            <a:endParaRPr lang="pl-PL" dirty="0">
              <a:latin typeface="open-sans-regular"/>
            </a:endParaRPr>
          </a:p>
        </p:txBody>
      </p:sp>
    </p:spTree>
    <p:extLst>
      <p:ext uri="{BB962C8B-B14F-4D97-AF65-F5344CB8AC3E}">
        <p14:creationId xmlns:p14="http://schemas.microsoft.com/office/powerpoint/2010/main" val="2278233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EE0B79-9186-3DC9-7F7C-D2A1CB25A831}"/>
              </a:ext>
            </a:extLst>
          </p:cNvPr>
          <p:cNvSpPr>
            <a:spLocks noGrp="1"/>
          </p:cNvSpPr>
          <p:nvPr>
            <p:ph type="title"/>
          </p:nvPr>
        </p:nvSpPr>
        <p:spPr>
          <a:xfrm>
            <a:off x="2076090" y="681506"/>
            <a:ext cx="5530657" cy="855746"/>
          </a:xfrm>
        </p:spPr>
        <p:txBody>
          <a:bodyPr>
            <a:normAutofit/>
          </a:bodyPr>
          <a:lstStyle/>
          <a:p>
            <a:r>
              <a:rPr lang="pl-PL" sz="3200" dirty="0">
                <a:solidFill>
                  <a:schemeClr val="accent6">
                    <a:lumMod val="75000"/>
                  </a:schemeClr>
                </a:solidFill>
                <a:latin typeface="Comic Sans MS" panose="030F0702030302020204" pitchFamily="66" charset="0"/>
              </a:rPr>
              <a:t>Mniejszość narodowa</a:t>
            </a:r>
          </a:p>
        </p:txBody>
      </p:sp>
      <p:sp>
        <p:nvSpPr>
          <p:cNvPr id="3" name="Symbol zastępczy zawartości 2">
            <a:extLst>
              <a:ext uri="{FF2B5EF4-FFF2-40B4-BE49-F238E27FC236}">
                <a16:creationId xmlns:a16="http://schemas.microsoft.com/office/drawing/2014/main" id="{1380D2EA-B6C5-D8B6-9FF7-CA8E1C6F7A1A}"/>
              </a:ext>
            </a:extLst>
          </p:cNvPr>
          <p:cNvSpPr>
            <a:spLocks noGrp="1"/>
          </p:cNvSpPr>
          <p:nvPr>
            <p:ph idx="1"/>
          </p:nvPr>
        </p:nvSpPr>
        <p:spPr>
          <a:xfrm>
            <a:off x="2244656" y="2040835"/>
            <a:ext cx="8915400" cy="3532707"/>
          </a:xfrm>
        </p:spPr>
        <p:txBody>
          <a:bodyPr/>
          <a:lstStyle/>
          <a:p>
            <a:r>
              <a:rPr lang="pl-PL" b="0" i="0" dirty="0">
                <a:solidFill>
                  <a:schemeClr val="tx1"/>
                </a:solidFill>
                <a:effectLst/>
                <a:latin typeface="Calibri" panose="020F0502020204030204" pitchFamily="34" charset="0"/>
                <a:cs typeface="Calibri" panose="020F0502020204030204" pitchFamily="34" charset="0"/>
              </a:rPr>
              <a:t>grupa ludzi zamieszkująca obszar danego państwa, odróżniająca się od większości społeczeństwa językiem, kulturą, pochodzeniem etnicznym bądź religią.</a:t>
            </a:r>
          </a:p>
          <a:p>
            <a:pPr marL="0" indent="0" algn="l">
              <a:buNone/>
            </a:pPr>
            <a:r>
              <a:rPr lang="pl-PL" b="0" i="0" dirty="0">
                <a:solidFill>
                  <a:schemeClr val="tx1"/>
                </a:solidFill>
                <a:effectLst/>
                <a:latin typeface="Calibri" panose="020F0502020204030204" pitchFamily="34" charset="0"/>
                <a:cs typeface="Calibri" panose="020F0502020204030204" pitchFamily="34" charset="0"/>
              </a:rPr>
              <a:t>Prawo międzynarodowe gwarantuje przestrzeganie praw tych zbiorowości.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Ludność ta posiada obywatelstwo państwa zamieszkania ze wszystkimi tego konsekwencjami, ale nie ma wyodrębnionego terytorium pod względem politycznym i administracyjnym.</a:t>
            </a:r>
          </a:p>
          <a:p>
            <a:pPr marL="0" indent="0">
              <a:buNone/>
            </a:pPr>
            <a:r>
              <a:rPr lang="pl-PL" dirty="0">
                <a:solidFill>
                  <a:schemeClr val="tx1"/>
                </a:solidFill>
                <a:latin typeface="Calibri" panose="020F0502020204030204" pitchFamily="34" charset="0"/>
                <a:cs typeface="Calibri" panose="020F0502020204030204" pitchFamily="34" charset="0"/>
              </a:rPr>
              <a:t>Kontynent europejski jest zróżnicowany pod względem etnicznym, językowym, kulturowym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religijnym. Obszar większości państw Europy zamieszkują mniejszości narodowe. Problematyka mniejszości narodowych i etnicznych wiąże się z funkcjonowaniem instytucji państwa oraz kształtowaniem się stosunków między różnymi grupami ludności zamieszkującymi jego terytorium. Dotyczy to odnoszenia się grupy posiadającej większość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w danym państwie do grup mniejszościowych.</a:t>
            </a:r>
          </a:p>
          <a:p>
            <a:pPr marL="0" indent="0" algn="l">
              <a:buNone/>
            </a:pPr>
            <a:endParaRPr lang="pl-PL" b="0" i="0" dirty="0">
              <a:solidFill>
                <a:srgbClr val="202122"/>
              </a:solidFill>
              <a:effectLst/>
              <a:latin typeface="open-sans-regular"/>
            </a:endParaRPr>
          </a:p>
          <a:p>
            <a:pPr marL="0" indent="0">
              <a:buNone/>
            </a:pPr>
            <a:endParaRPr lang="pl-PL" b="0" i="0" strike="noStrike" dirty="0">
              <a:solidFill>
                <a:schemeClr val="tx1"/>
              </a:solidFill>
              <a:effectLst/>
              <a:latin typeface="open-sans-regular"/>
              <a:hlinkClick r:id="rId2" tooltip="Język (mowa)">
                <a:extLst>
                  <a:ext uri="{A12FA001-AC4F-418D-AE19-62706E023703}">
                    <ahyp:hlinkClr xmlns:ahyp="http://schemas.microsoft.com/office/drawing/2018/hyperlinkcolor" val="tx"/>
                  </a:ext>
                </a:extLst>
              </a:hlinkClick>
            </a:endParaRPr>
          </a:p>
        </p:txBody>
      </p:sp>
      <p:pic>
        <p:nvPicPr>
          <p:cNvPr id="4" name="Picture 2">
            <a:extLst>
              <a:ext uri="{FF2B5EF4-FFF2-40B4-BE49-F238E27FC236}">
                <a16:creationId xmlns:a16="http://schemas.microsoft.com/office/drawing/2014/main" id="{FF9AFD82-3C46-DB92-16EB-8F349D988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450120DD-8749-5DC2-26B6-13DBF8FFFEFB}"/>
              </a:ext>
            </a:extLst>
          </p:cNvPr>
          <p:cNvSpPr txBox="1"/>
          <p:nvPr/>
        </p:nvSpPr>
        <p:spPr>
          <a:xfrm>
            <a:off x="4625008" y="6049224"/>
            <a:ext cx="2981739"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393342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D7B4FF-2371-E535-A33C-8B5F45D2B150}"/>
              </a:ext>
            </a:extLst>
          </p:cNvPr>
          <p:cNvSpPr>
            <a:spLocks noGrp="1"/>
          </p:cNvSpPr>
          <p:nvPr>
            <p:ph type="title"/>
          </p:nvPr>
        </p:nvSpPr>
        <p:spPr>
          <a:xfrm>
            <a:off x="1965697" y="481914"/>
            <a:ext cx="5371631" cy="1015582"/>
          </a:xfrm>
        </p:spPr>
        <p:txBody>
          <a:bodyPr>
            <a:normAutofit/>
          </a:bodyPr>
          <a:lstStyle/>
          <a:p>
            <a:r>
              <a:rPr lang="pl-PL" sz="2800" dirty="0">
                <a:solidFill>
                  <a:schemeClr val="accent6">
                    <a:lumMod val="75000"/>
                  </a:schemeClr>
                </a:solidFill>
                <a:latin typeface="Comic Sans MS" panose="030F0702030302020204" pitchFamily="66" charset="0"/>
              </a:rPr>
              <a:t>Prawo kulturowe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mniejszości narodowych</a:t>
            </a:r>
          </a:p>
        </p:txBody>
      </p:sp>
      <p:sp>
        <p:nvSpPr>
          <p:cNvPr id="3" name="Symbol zastępczy zawartości 2">
            <a:extLst>
              <a:ext uri="{FF2B5EF4-FFF2-40B4-BE49-F238E27FC236}">
                <a16:creationId xmlns:a16="http://schemas.microsoft.com/office/drawing/2014/main" id="{8D88C209-03EA-F2E0-50CF-03173774CB1B}"/>
              </a:ext>
            </a:extLst>
          </p:cNvPr>
          <p:cNvSpPr>
            <a:spLocks noGrp="1"/>
          </p:cNvSpPr>
          <p:nvPr>
            <p:ph idx="1"/>
          </p:nvPr>
        </p:nvSpPr>
        <p:spPr>
          <a:xfrm>
            <a:off x="2274873" y="1626106"/>
            <a:ext cx="8915400" cy="4607784"/>
          </a:xfrm>
        </p:spPr>
        <p:txBody>
          <a:bodyPr>
            <a:noAutofit/>
          </a:bodyPr>
          <a:lstStyle/>
          <a:p>
            <a:pPr marL="0" indent="0">
              <a:lnSpc>
                <a:spcPct val="120000"/>
              </a:lnSpc>
              <a:buNone/>
            </a:pPr>
            <a:r>
              <a:rPr lang="pl-PL" sz="1550" dirty="0">
                <a:solidFill>
                  <a:schemeClr val="tx1"/>
                </a:solidFill>
                <a:latin typeface="Calibri" panose="020F0502020204030204" pitchFamily="34" charset="0"/>
                <a:cs typeface="Calibri" panose="020F0502020204030204" pitchFamily="34" charset="0"/>
              </a:rPr>
              <a:t>Prawa kulturowe mniejszości narodowych powiązane z zachowaniem dziedzictwa kulturowego mają dla tożsamości mniejszości narodowych bardzo ważne znaczenie. </a:t>
            </a:r>
            <a:br>
              <a:rPr lang="pl-PL" sz="1550" dirty="0">
                <a:solidFill>
                  <a:schemeClr val="tx1"/>
                </a:solidFill>
                <a:latin typeface="Calibri" panose="020F0502020204030204" pitchFamily="34" charset="0"/>
                <a:cs typeface="Calibri" panose="020F0502020204030204" pitchFamily="34" charset="0"/>
              </a:rPr>
            </a:br>
            <a:r>
              <a:rPr lang="pl-PL" sz="1550" dirty="0">
                <a:solidFill>
                  <a:schemeClr val="tx1"/>
                </a:solidFill>
                <a:latin typeface="Calibri" panose="020F0502020204030204" pitchFamily="34" charset="0"/>
                <a:cs typeface="Calibri" panose="020F0502020204030204" pitchFamily="34" charset="0"/>
              </a:rPr>
              <a:t>Kwestia praw kulturowych została poruszona i uregulowana w dokumentach KBWE, w których podkreślono, że szacunek dla kultury społeczności mniejszości i tolerancja są sprawami najwyższej wagi. </a:t>
            </a:r>
          </a:p>
          <a:p>
            <a:pPr marL="0" indent="0">
              <a:lnSpc>
                <a:spcPct val="120000"/>
              </a:lnSpc>
              <a:buNone/>
            </a:pPr>
            <a:r>
              <a:rPr lang="pl-PL" sz="1550" dirty="0">
                <a:solidFill>
                  <a:schemeClr val="tx1"/>
                </a:solidFill>
                <a:latin typeface="Calibri" panose="020F0502020204030204" pitchFamily="34" charset="0"/>
                <a:cs typeface="Calibri" panose="020F0502020204030204" pitchFamily="34" charset="0"/>
              </a:rPr>
              <a:t>Dokument końcowy spotkania wiedeńskiego z 1989 r. w jednym z postanowień zobowiązał państwa członkowie do zapewnienia mniejszościom prawa do rozwijania i utrzymywania własnej kultury w różnych jej aspektach, łącznie z aspektem językowym, literackim, religijnym, a także z zachowywaniem własnych pomników historycznych i kulturalnych.</a:t>
            </a:r>
          </a:p>
          <a:p>
            <a:pPr marL="0" indent="0">
              <a:lnSpc>
                <a:spcPct val="120000"/>
              </a:lnSpc>
              <a:buNone/>
            </a:pPr>
            <a:r>
              <a:rPr lang="pl-PL" sz="1550" dirty="0">
                <a:solidFill>
                  <a:schemeClr val="tx1"/>
                </a:solidFill>
                <a:latin typeface="Calibri" panose="020F0502020204030204" pitchFamily="34" charset="0"/>
                <a:cs typeface="Calibri" panose="020F0502020204030204" pitchFamily="34" charset="0"/>
              </a:rPr>
              <a:t>Natomiast Dokument spotkania kopenhaskiego, konferencji w sprawie wymiaru ludzkiego KBWE, jednolicie określił prawo osób należących do mniejszości do zakładania i utrzymywania własnych instytucji, stowarzyszeń i organizacji o charakterze kulturowym, oświatowym, które mogą się ubiegać o wsparcie finansowe oraz pomoc państwa osiedlenia. Zwrócił również uwagę na konieczność uwzględnienia historii </a:t>
            </a:r>
            <a:br>
              <a:rPr lang="pl-PL" sz="1550" dirty="0">
                <a:solidFill>
                  <a:schemeClr val="tx1"/>
                </a:solidFill>
                <a:latin typeface="Calibri" panose="020F0502020204030204" pitchFamily="34" charset="0"/>
                <a:cs typeface="Calibri" panose="020F0502020204030204" pitchFamily="34" charset="0"/>
              </a:rPr>
            </a:br>
            <a:r>
              <a:rPr lang="pl-PL" sz="1550" dirty="0">
                <a:solidFill>
                  <a:schemeClr val="tx1"/>
                </a:solidFill>
                <a:latin typeface="Calibri" panose="020F0502020204030204" pitchFamily="34" charset="0"/>
                <a:cs typeface="Calibri" panose="020F0502020204030204" pitchFamily="34" charset="0"/>
              </a:rPr>
              <a:t>i kultury mniejszości w programach szkolnych oraz na ustanawianie i utrzymywanie niezakłóconych kontaktów zarówno w obrębie własnej grupy etnicznej w danym kraju, jak również poza granicami z obywatelami innych państw.</a:t>
            </a:r>
          </a:p>
        </p:txBody>
      </p:sp>
      <p:pic>
        <p:nvPicPr>
          <p:cNvPr id="4" name="Picture 2">
            <a:extLst>
              <a:ext uri="{FF2B5EF4-FFF2-40B4-BE49-F238E27FC236}">
                <a16:creationId xmlns:a16="http://schemas.microsoft.com/office/drawing/2014/main" id="{063414CE-85DA-118F-2422-EF616A7D5D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5D252E09-0955-9189-ECD6-30EC02160924}"/>
              </a:ext>
            </a:extLst>
          </p:cNvPr>
          <p:cNvSpPr txBox="1"/>
          <p:nvPr/>
        </p:nvSpPr>
        <p:spPr>
          <a:xfrm>
            <a:off x="4651513" y="6233890"/>
            <a:ext cx="2862470"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878979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80CFE4-68DF-6C2C-4B80-788792E23588}"/>
              </a:ext>
            </a:extLst>
          </p:cNvPr>
          <p:cNvSpPr>
            <a:spLocks noGrp="1"/>
          </p:cNvSpPr>
          <p:nvPr>
            <p:ph type="title"/>
          </p:nvPr>
        </p:nvSpPr>
        <p:spPr>
          <a:xfrm>
            <a:off x="1917064" y="565242"/>
            <a:ext cx="6484814" cy="992655"/>
          </a:xfrm>
        </p:spPr>
        <p:txBody>
          <a:bodyPr>
            <a:normAutofit/>
          </a:bodyPr>
          <a:lstStyle/>
          <a:p>
            <a:r>
              <a:rPr lang="pl-PL" sz="2800" dirty="0">
                <a:solidFill>
                  <a:schemeClr val="accent6">
                    <a:lumMod val="75000"/>
                  </a:schemeClr>
                </a:solidFill>
                <a:latin typeface="Comic Sans MS" panose="030F0702030302020204" pitchFamily="66" charset="0"/>
              </a:rPr>
              <a:t>Przykładowy warsztat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„Drzewo dyskryminacji”</a:t>
            </a:r>
          </a:p>
        </p:txBody>
      </p:sp>
      <p:sp>
        <p:nvSpPr>
          <p:cNvPr id="3" name="Symbol zastępczy zawartości 2">
            <a:extLst>
              <a:ext uri="{FF2B5EF4-FFF2-40B4-BE49-F238E27FC236}">
                <a16:creationId xmlns:a16="http://schemas.microsoft.com/office/drawing/2014/main" id="{0F691E11-D88E-7F7D-1BBD-C1ACC11F971C}"/>
              </a:ext>
            </a:extLst>
          </p:cNvPr>
          <p:cNvSpPr>
            <a:spLocks noGrp="1"/>
          </p:cNvSpPr>
          <p:nvPr>
            <p:ph idx="1"/>
          </p:nvPr>
        </p:nvSpPr>
        <p:spPr>
          <a:xfrm>
            <a:off x="2526664" y="2451651"/>
            <a:ext cx="8340119" cy="2796209"/>
          </a:xfrm>
        </p:spPr>
        <p:txBody>
          <a:bodyPr>
            <a:normAutofit/>
          </a:bodyPr>
          <a:lstStyle/>
          <a:p>
            <a:r>
              <a:rPr lang="pl-PL" dirty="0">
                <a:latin typeface="Calibri" panose="020F0502020204030204" pitchFamily="34" charset="0"/>
                <a:cs typeface="Calibri" panose="020F0502020204030204" pitchFamily="34" charset="0"/>
              </a:rPr>
              <a:t>„Drzewo dyskryminacji” to propozycja, która zmobilizuje uczestników do zastanowienia się zarówno nad przyczynami dyskryminacji, jak i jej przejawami.  </a:t>
            </a:r>
          </a:p>
          <a:p>
            <a:pPr marL="0" indent="0">
              <a:buNone/>
            </a:pPr>
            <a:r>
              <a:rPr lang="pl-PL" dirty="0">
                <a:latin typeface="Calibri" panose="020F0502020204030204" pitchFamily="34" charset="0"/>
                <a:cs typeface="Calibri" panose="020F0502020204030204" pitchFamily="34" charset="0"/>
              </a:rPr>
              <a:t>Cele - refleksja nad przyczynami i skutkami dyskryminacji, analiza „błędnego koła dyskryminacji”,  refleksja nad znaczeniem słowa „dyskryminacja”, stworzenie definicji dyskryminacji</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Czas: 30-60 min</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Materiały: tablica lub duże arkusze papieru, markery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Metody: burza mózgów, praca w grupach, dyskusja</a:t>
            </a:r>
          </a:p>
          <a:p>
            <a:pPr marL="0" indent="0">
              <a:buNone/>
            </a:pPr>
            <a:endParaRPr lang="pl-PL" sz="1700" dirty="0">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C7982AA1-E172-BBB8-F4A9-37DE62D63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5451A66C-665D-7B2F-3AAE-0074A6A6D6ED}"/>
              </a:ext>
            </a:extLst>
          </p:cNvPr>
          <p:cNvSpPr txBox="1"/>
          <p:nvPr/>
        </p:nvSpPr>
        <p:spPr>
          <a:xfrm>
            <a:off x="4406300" y="6231003"/>
            <a:ext cx="281613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4014201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80CFE4-68DF-6C2C-4B80-788792E23588}"/>
              </a:ext>
            </a:extLst>
          </p:cNvPr>
          <p:cNvSpPr>
            <a:spLocks noGrp="1"/>
          </p:cNvSpPr>
          <p:nvPr>
            <p:ph type="title"/>
          </p:nvPr>
        </p:nvSpPr>
        <p:spPr>
          <a:xfrm>
            <a:off x="1917064" y="565242"/>
            <a:ext cx="6484814" cy="992655"/>
          </a:xfrm>
        </p:spPr>
        <p:txBody>
          <a:bodyPr>
            <a:normAutofit/>
          </a:bodyPr>
          <a:lstStyle/>
          <a:p>
            <a:r>
              <a:rPr lang="pl-PL" sz="2800" dirty="0">
                <a:solidFill>
                  <a:schemeClr val="accent6">
                    <a:lumMod val="75000"/>
                  </a:schemeClr>
                </a:solidFill>
                <a:latin typeface="Comic Sans MS" panose="030F0702030302020204" pitchFamily="66" charset="0"/>
              </a:rPr>
              <a:t>Przykładowy warsztat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„Drzewo dyskryminacji”</a:t>
            </a:r>
          </a:p>
        </p:txBody>
      </p:sp>
      <p:sp>
        <p:nvSpPr>
          <p:cNvPr id="3" name="Symbol zastępczy zawartości 2">
            <a:extLst>
              <a:ext uri="{FF2B5EF4-FFF2-40B4-BE49-F238E27FC236}">
                <a16:creationId xmlns:a16="http://schemas.microsoft.com/office/drawing/2014/main" id="{0F691E11-D88E-7F7D-1BBD-C1ACC11F971C}"/>
              </a:ext>
            </a:extLst>
          </p:cNvPr>
          <p:cNvSpPr>
            <a:spLocks noGrp="1"/>
          </p:cNvSpPr>
          <p:nvPr>
            <p:ph idx="1"/>
          </p:nvPr>
        </p:nvSpPr>
        <p:spPr>
          <a:xfrm>
            <a:off x="1917064" y="1999389"/>
            <a:ext cx="8830449" cy="3790121"/>
          </a:xfrm>
        </p:spPr>
        <p:txBody>
          <a:bodyPr>
            <a:normAutofit/>
          </a:bodyPr>
          <a:lstStyle/>
          <a:p>
            <a:pPr marL="0" indent="0">
              <a:buNone/>
            </a:pPr>
            <a:r>
              <a:rPr lang="pl-PL" dirty="0">
                <a:latin typeface="Calibri" panose="020F0502020204030204" pitchFamily="34" charset="0"/>
                <a:cs typeface="Calibri" panose="020F0502020204030204" pitchFamily="34" charset="0"/>
              </a:rPr>
              <a:t>Przebieg zajęć:</a:t>
            </a:r>
          </a:p>
          <a:p>
            <a:pPr marL="0" indent="0">
              <a:buNone/>
            </a:pPr>
            <a:r>
              <a:rPr lang="pl-PL" b="1" dirty="0">
                <a:latin typeface="Calibri" panose="020F0502020204030204" pitchFamily="34" charset="0"/>
                <a:cs typeface="Calibri" panose="020F0502020204030204" pitchFamily="34" charset="0"/>
              </a:rPr>
              <a:t>Część 1 </a:t>
            </a:r>
            <a:r>
              <a:rPr lang="pl-PL" dirty="0">
                <a:latin typeface="Calibri" panose="020F0502020204030204" pitchFamily="34" charset="0"/>
                <a:cs typeface="Calibri" panose="020F0502020204030204" pitchFamily="34" charset="0"/>
              </a:rPr>
              <a:t>(15 min). Narysuj na tablicy lub dużym arkuszu papieru drzewo, a na jego pniu napisz słowo „dyskryminacja”. Zaproponuj uczestnikom burzę mózgów dotyczącą przyczyn i skutków dyskryminacji. Uczestnicy powinni sprecyzować, czy podawana przez nich propozycja jest przyczyną czy skutkiem dyskryminacji. Zapisz propozycje uczestników na rysunku — przyczyny jako korzenie, a skutki jako gałęzie. Po zakończonej burzy mózgów odwróć kartkę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z rysunkiem drzewa o 180 stopni. Uczestnicy mogą się teraz przekonać, że działa to także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w odwrotną stronę: skutki dyskryminacji stają się często przyczyną nowych przejawów dyskryminacji. Oznacza to, że dyskryminacja stanowi swego rodzaju błędne koło, z którego osobie, będącej ofiarą dyskryminacji, bardzo trudno się wydostaje.</a:t>
            </a:r>
          </a:p>
          <a:p>
            <a:pPr marL="0" indent="0">
              <a:buNone/>
            </a:pPr>
            <a:endParaRPr lang="pl-PL" sz="1700" dirty="0">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C7982AA1-E172-BBB8-F4A9-37DE62D63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5451A66C-665D-7B2F-3AAE-0074A6A6D6ED}"/>
              </a:ext>
            </a:extLst>
          </p:cNvPr>
          <p:cNvSpPr txBox="1"/>
          <p:nvPr/>
        </p:nvSpPr>
        <p:spPr>
          <a:xfrm>
            <a:off x="4406300" y="6231003"/>
            <a:ext cx="281613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022047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80CFE4-68DF-6C2C-4B80-788792E23588}"/>
              </a:ext>
            </a:extLst>
          </p:cNvPr>
          <p:cNvSpPr>
            <a:spLocks noGrp="1"/>
          </p:cNvSpPr>
          <p:nvPr>
            <p:ph type="title"/>
          </p:nvPr>
        </p:nvSpPr>
        <p:spPr>
          <a:xfrm>
            <a:off x="1917064" y="565242"/>
            <a:ext cx="6484814" cy="992655"/>
          </a:xfrm>
        </p:spPr>
        <p:txBody>
          <a:bodyPr>
            <a:normAutofit/>
          </a:bodyPr>
          <a:lstStyle/>
          <a:p>
            <a:r>
              <a:rPr lang="pl-PL" sz="2800" dirty="0">
                <a:solidFill>
                  <a:schemeClr val="accent6">
                    <a:lumMod val="75000"/>
                  </a:schemeClr>
                </a:solidFill>
                <a:latin typeface="Comic Sans MS" panose="030F0702030302020204" pitchFamily="66" charset="0"/>
              </a:rPr>
              <a:t>Przykładowy warsztat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„Drzewo dyskryminacji”</a:t>
            </a:r>
          </a:p>
        </p:txBody>
      </p:sp>
      <p:sp>
        <p:nvSpPr>
          <p:cNvPr id="3" name="Symbol zastępczy zawartości 2">
            <a:extLst>
              <a:ext uri="{FF2B5EF4-FFF2-40B4-BE49-F238E27FC236}">
                <a16:creationId xmlns:a16="http://schemas.microsoft.com/office/drawing/2014/main" id="{0F691E11-D88E-7F7D-1BBD-C1ACC11F971C}"/>
              </a:ext>
            </a:extLst>
          </p:cNvPr>
          <p:cNvSpPr>
            <a:spLocks noGrp="1"/>
          </p:cNvSpPr>
          <p:nvPr>
            <p:ph idx="1"/>
          </p:nvPr>
        </p:nvSpPr>
        <p:spPr>
          <a:xfrm>
            <a:off x="2341133" y="1882768"/>
            <a:ext cx="8830449" cy="4133719"/>
          </a:xfrm>
        </p:spPr>
        <p:txBody>
          <a:bodyPr>
            <a:normAutofit/>
          </a:bodyPr>
          <a:lstStyle/>
          <a:p>
            <a:pPr marL="0" indent="0">
              <a:buNone/>
            </a:pPr>
            <a:r>
              <a:rPr lang="pl-PL" b="1" dirty="0">
                <a:latin typeface="Calibri" panose="020F0502020204030204" pitchFamily="34" charset="0"/>
                <a:cs typeface="Calibri" panose="020F0502020204030204" pitchFamily="34" charset="0"/>
              </a:rPr>
              <a:t>Część 2 </a:t>
            </a:r>
            <a:r>
              <a:rPr lang="pl-PL" dirty="0">
                <a:latin typeface="Calibri" panose="020F0502020204030204" pitchFamily="34" charset="0"/>
                <a:cs typeface="Calibri" panose="020F0502020204030204" pitchFamily="34" charset="0"/>
              </a:rPr>
              <a:t>(praca w grupach; 20 min). Podziel uczestników na 4–5-osobowe grupy.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Zadaniem każdej grupy jest stworzenie definicji słowa dyskryminacja. Definicja powinna odzwierciedlać opinie wszystkich członków grupy. Grupy mają 20 minut na przedyskutowanie definicji i zapisanie ich na tablicy lub dużych arkuszach papieru. </a:t>
            </a:r>
          </a:p>
          <a:p>
            <a:pPr marL="0" indent="0">
              <a:buNone/>
            </a:pPr>
            <a:r>
              <a:rPr lang="pl-PL" b="1" dirty="0">
                <a:latin typeface="Calibri" panose="020F0502020204030204" pitchFamily="34" charset="0"/>
                <a:cs typeface="Calibri" panose="020F0502020204030204" pitchFamily="34" charset="0"/>
              </a:rPr>
              <a:t>Część 3 </a:t>
            </a:r>
            <a:r>
              <a:rPr lang="pl-PL" dirty="0">
                <a:latin typeface="Calibri" panose="020F0502020204030204" pitchFamily="34" charset="0"/>
                <a:cs typeface="Calibri" panose="020F0502020204030204" pitchFamily="34" charset="0"/>
              </a:rPr>
              <a:t>(prezentacje; 10–20 min, w zależności od wielkość grupy). Wszystkie grupy prezentują wypracowane przez siebie definicje dyskryminacji. Po każdej prezentacji następuje dyskusja nad zaproponowaną definicją. </a:t>
            </a:r>
          </a:p>
          <a:p>
            <a:pPr marL="0" indent="0">
              <a:buNone/>
            </a:pPr>
            <a:r>
              <a:rPr lang="pl-PL" dirty="0">
                <a:latin typeface="Calibri" panose="020F0502020204030204" pitchFamily="34" charset="0"/>
                <a:cs typeface="Calibri" panose="020F0502020204030204" pitchFamily="34" charset="0"/>
              </a:rPr>
              <a:t>Proponowane pytania do dyskusji: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Czy mieliście trudności z rozróżnieniem co jest przyczyną, a co skutkiem dyskryminacji?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Jakie są przyczyny powstawania „błędnego koła dyskryminacji”?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Co może zrobić ofiara dyskryminacji, żeby wydostać się z „błędnego koła dyskryminacji”?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Czy mieliście jakieś trudności ze sformułowaniem definicji dyskryminacji? Czego one dotyczyły? Jakie kwestie braliście pod uwagę przy konstruowaniu definicji dyskryminacji?  </a:t>
            </a:r>
          </a:p>
        </p:txBody>
      </p:sp>
      <p:pic>
        <p:nvPicPr>
          <p:cNvPr id="4" name="Picture 2">
            <a:extLst>
              <a:ext uri="{FF2B5EF4-FFF2-40B4-BE49-F238E27FC236}">
                <a16:creationId xmlns:a16="http://schemas.microsoft.com/office/drawing/2014/main" id="{C7982AA1-E172-BBB8-F4A9-37DE62D63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5451A66C-665D-7B2F-3AAE-0074A6A6D6ED}"/>
              </a:ext>
            </a:extLst>
          </p:cNvPr>
          <p:cNvSpPr txBox="1"/>
          <p:nvPr/>
        </p:nvSpPr>
        <p:spPr>
          <a:xfrm>
            <a:off x="4406300" y="6231003"/>
            <a:ext cx="281613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486255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80CFE4-68DF-6C2C-4B80-788792E23588}"/>
              </a:ext>
            </a:extLst>
          </p:cNvPr>
          <p:cNvSpPr>
            <a:spLocks noGrp="1"/>
          </p:cNvSpPr>
          <p:nvPr>
            <p:ph type="title"/>
          </p:nvPr>
        </p:nvSpPr>
        <p:spPr>
          <a:xfrm>
            <a:off x="1751426" y="514541"/>
            <a:ext cx="5309747" cy="1094058"/>
          </a:xfrm>
        </p:spPr>
        <p:txBody>
          <a:bodyPr>
            <a:noAutofit/>
          </a:bodyPr>
          <a:lstStyle/>
          <a:p>
            <a:r>
              <a:rPr lang="pl-PL" sz="2800" dirty="0">
                <a:solidFill>
                  <a:schemeClr val="accent6">
                    <a:lumMod val="75000"/>
                  </a:schemeClr>
                </a:solidFill>
                <a:latin typeface="Comic Sans MS" panose="030F0702030302020204" pitchFamily="66" charset="0"/>
              </a:rPr>
              <a:t>Dyskryminacja: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ćwiczenie z odgrywaniem ról</a:t>
            </a:r>
          </a:p>
        </p:txBody>
      </p:sp>
      <p:sp>
        <p:nvSpPr>
          <p:cNvPr id="3" name="Symbol zastępczy zawartości 2">
            <a:extLst>
              <a:ext uri="{FF2B5EF4-FFF2-40B4-BE49-F238E27FC236}">
                <a16:creationId xmlns:a16="http://schemas.microsoft.com/office/drawing/2014/main" id="{0F691E11-D88E-7F7D-1BBD-C1ACC11F971C}"/>
              </a:ext>
            </a:extLst>
          </p:cNvPr>
          <p:cNvSpPr>
            <a:spLocks noGrp="1"/>
          </p:cNvSpPr>
          <p:nvPr>
            <p:ph idx="1"/>
          </p:nvPr>
        </p:nvSpPr>
        <p:spPr>
          <a:xfrm>
            <a:off x="3123011" y="2481283"/>
            <a:ext cx="6789615" cy="2342510"/>
          </a:xfrm>
        </p:spPr>
        <p:txBody>
          <a:bodyPr>
            <a:normAutofit/>
          </a:bodyPr>
          <a:lstStyle/>
          <a:p>
            <a:pPr marL="0" indent="0">
              <a:buNone/>
            </a:pPr>
            <a:r>
              <a:rPr lang="pl-PL" dirty="0">
                <a:latin typeface="Calibri" panose="020F0502020204030204" pitchFamily="34" charset="0"/>
                <a:cs typeface="Calibri" panose="020F0502020204030204" pitchFamily="34" charset="0"/>
              </a:rPr>
              <a:t>Cele — analiza różnych przypadków dyskryminacji, poznanie różnych sposobów rozwiązywania problemów związanych z dyskryminacji, rozwijanie umiejętności prezentowania własnych opinii, rozwijanie umiejętności twórczego myślenia przy poszukiwaniu rozwiązań problemów związanych z dyskryminacją.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Czas: 60-100 min.</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Metody: praca w grupach, odgrywanie ról, dyskusja</a:t>
            </a:r>
          </a:p>
          <a:p>
            <a:pPr marL="0" indent="0">
              <a:buNone/>
            </a:pPr>
            <a:endParaRPr lang="pl-PL" dirty="0">
              <a:latin typeface="Calibri" panose="020F0502020204030204" pitchFamily="34" charset="0"/>
              <a:cs typeface="Calibri" panose="020F0502020204030204" pitchFamily="34" charset="0"/>
            </a:endParaRPr>
          </a:p>
          <a:p>
            <a:pPr marL="0" indent="0">
              <a:buNone/>
            </a:pPr>
            <a:endParaRPr lang="pl-PL" dirty="0">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C7982AA1-E172-BBB8-F4A9-37DE62D63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5451A66C-665D-7B2F-3AAE-0074A6A6D6ED}"/>
              </a:ext>
            </a:extLst>
          </p:cNvPr>
          <p:cNvSpPr txBox="1"/>
          <p:nvPr/>
        </p:nvSpPr>
        <p:spPr>
          <a:xfrm>
            <a:off x="4406300" y="6231003"/>
            <a:ext cx="281613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4286463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80CFE4-68DF-6C2C-4B80-788792E23588}"/>
              </a:ext>
            </a:extLst>
          </p:cNvPr>
          <p:cNvSpPr>
            <a:spLocks noGrp="1"/>
          </p:cNvSpPr>
          <p:nvPr>
            <p:ph type="title"/>
          </p:nvPr>
        </p:nvSpPr>
        <p:spPr>
          <a:xfrm>
            <a:off x="1819923" y="485358"/>
            <a:ext cx="5031451" cy="1037546"/>
          </a:xfrm>
        </p:spPr>
        <p:txBody>
          <a:bodyPr>
            <a:noAutofit/>
          </a:bodyPr>
          <a:lstStyle/>
          <a:p>
            <a:r>
              <a:rPr lang="pl-PL" sz="2800" dirty="0">
                <a:solidFill>
                  <a:schemeClr val="accent6">
                    <a:lumMod val="75000"/>
                  </a:schemeClr>
                </a:solidFill>
                <a:latin typeface="Comic Sans MS" panose="030F0702030302020204" pitchFamily="66" charset="0"/>
              </a:rPr>
              <a:t>Dyskryminacja: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ćwiczenie z odgrywaniem ról</a:t>
            </a:r>
          </a:p>
        </p:txBody>
      </p:sp>
      <p:sp>
        <p:nvSpPr>
          <p:cNvPr id="3" name="Symbol zastępczy zawartości 2">
            <a:extLst>
              <a:ext uri="{FF2B5EF4-FFF2-40B4-BE49-F238E27FC236}">
                <a16:creationId xmlns:a16="http://schemas.microsoft.com/office/drawing/2014/main" id="{0F691E11-D88E-7F7D-1BBD-C1ACC11F971C}"/>
              </a:ext>
            </a:extLst>
          </p:cNvPr>
          <p:cNvSpPr>
            <a:spLocks noGrp="1"/>
          </p:cNvSpPr>
          <p:nvPr>
            <p:ph idx="1"/>
          </p:nvPr>
        </p:nvSpPr>
        <p:spPr>
          <a:xfrm>
            <a:off x="2327881" y="1958197"/>
            <a:ext cx="8340119" cy="3907132"/>
          </a:xfrm>
        </p:spPr>
        <p:txBody>
          <a:bodyPr>
            <a:normAutofit fontScale="40000" lnSpcReduction="20000"/>
          </a:bodyPr>
          <a:lstStyle/>
          <a:p>
            <a:pPr marL="0" indent="0">
              <a:lnSpc>
                <a:spcPct val="120000"/>
              </a:lnSpc>
              <a:buNone/>
            </a:pPr>
            <a:r>
              <a:rPr lang="pl-PL" sz="4300" dirty="0">
                <a:latin typeface="Calibri" panose="020F0502020204030204" pitchFamily="34" charset="0"/>
                <a:cs typeface="Calibri" panose="020F0502020204030204" pitchFamily="34" charset="0"/>
              </a:rPr>
              <a:t>Przebieg zajęć:</a:t>
            </a:r>
          </a:p>
          <a:p>
            <a:pPr marL="0" indent="0">
              <a:lnSpc>
                <a:spcPct val="120000"/>
              </a:lnSpc>
              <a:buNone/>
            </a:pPr>
            <a:r>
              <a:rPr lang="pl-PL" sz="4300" b="1" dirty="0">
                <a:latin typeface="Calibri" panose="020F0502020204030204" pitchFamily="34" charset="0"/>
                <a:cs typeface="Calibri" panose="020F0502020204030204" pitchFamily="34" charset="0"/>
              </a:rPr>
              <a:t>Część 1 </a:t>
            </a:r>
            <a:r>
              <a:rPr lang="pl-PL" sz="4300" dirty="0">
                <a:latin typeface="Calibri" panose="020F0502020204030204" pitchFamily="34" charset="0"/>
                <a:cs typeface="Calibri" panose="020F0502020204030204" pitchFamily="34" charset="0"/>
              </a:rPr>
              <a:t>(praca w grupach; 30–40 min) </a:t>
            </a:r>
            <a:br>
              <a:rPr lang="pl-PL" sz="4300" dirty="0">
                <a:latin typeface="Calibri" panose="020F0502020204030204" pitchFamily="34" charset="0"/>
                <a:cs typeface="Calibri" panose="020F0502020204030204" pitchFamily="34" charset="0"/>
              </a:rPr>
            </a:br>
            <a:r>
              <a:rPr lang="pl-PL" sz="4300" dirty="0">
                <a:latin typeface="Calibri" panose="020F0502020204030204" pitchFamily="34" charset="0"/>
                <a:cs typeface="Calibri" panose="020F0502020204030204" pitchFamily="34" charset="0"/>
              </a:rPr>
              <a:t>Podziel uczestników na grupy 4–5 osobowe grupy i poinformuj, że zadaniem wszystkich </a:t>
            </a:r>
            <a:br>
              <a:rPr lang="pl-PL" sz="4300" dirty="0">
                <a:latin typeface="Calibri" panose="020F0502020204030204" pitchFamily="34" charset="0"/>
                <a:cs typeface="Calibri" panose="020F0502020204030204" pitchFamily="34" charset="0"/>
              </a:rPr>
            </a:br>
            <a:r>
              <a:rPr lang="pl-PL" sz="4300" dirty="0">
                <a:latin typeface="Calibri" panose="020F0502020204030204" pitchFamily="34" charset="0"/>
                <a:cs typeface="Calibri" panose="020F0502020204030204" pitchFamily="34" charset="0"/>
              </a:rPr>
              <a:t>jest zastanowienie się nad przypadkami dyskryminacji, których sami doświadczyli lub </a:t>
            </a:r>
            <a:br>
              <a:rPr lang="pl-PL" sz="4300" dirty="0">
                <a:latin typeface="Calibri" panose="020F0502020204030204" pitchFamily="34" charset="0"/>
                <a:cs typeface="Calibri" panose="020F0502020204030204" pitchFamily="34" charset="0"/>
              </a:rPr>
            </a:br>
            <a:r>
              <a:rPr lang="pl-PL" sz="4300" dirty="0">
                <a:latin typeface="Calibri" panose="020F0502020204030204" pitchFamily="34" charset="0"/>
                <a:cs typeface="Calibri" panose="020F0502020204030204" pitchFamily="34" charset="0"/>
              </a:rPr>
              <a:t>o których słyszeli.</a:t>
            </a:r>
            <a:br>
              <a:rPr lang="pl-PL" sz="4300" dirty="0">
                <a:latin typeface="Calibri" panose="020F0502020204030204" pitchFamily="34" charset="0"/>
                <a:cs typeface="Calibri" panose="020F0502020204030204" pitchFamily="34" charset="0"/>
              </a:rPr>
            </a:br>
            <a:r>
              <a:rPr lang="pl-PL" sz="4300" dirty="0">
                <a:latin typeface="Calibri" panose="020F0502020204030204" pitchFamily="34" charset="0"/>
                <a:cs typeface="Calibri" panose="020F0502020204030204" pitchFamily="34" charset="0"/>
              </a:rPr>
              <a:t>Następnie uczestnicy powinni wybrać najbardziej interesujący lub charakterystyczny przypadek w swojej grupie i przygotować na jego podstawie scenkę. Scenka powinna zawierać przynajmniej jedną propozycję rozwiązania przedstawianej sytuacji i powinni </a:t>
            </a:r>
            <a:br>
              <a:rPr lang="pl-PL" sz="4300" dirty="0">
                <a:latin typeface="Calibri" panose="020F0502020204030204" pitchFamily="34" charset="0"/>
                <a:cs typeface="Calibri" panose="020F0502020204030204" pitchFamily="34" charset="0"/>
              </a:rPr>
            </a:br>
            <a:r>
              <a:rPr lang="pl-PL" sz="4300" dirty="0">
                <a:latin typeface="Calibri" panose="020F0502020204030204" pitchFamily="34" charset="0"/>
                <a:cs typeface="Calibri" panose="020F0502020204030204" pitchFamily="34" charset="0"/>
              </a:rPr>
              <a:t>w niej brać udział wszyscy członkowie grupy. </a:t>
            </a:r>
          </a:p>
          <a:p>
            <a:pPr marL="0" indent="0">
              <a:lnSpc>
                <a:spcPct val="120000"/>
              </a:lnSpc>
              <a:buNone/>
            </a:pPr>
            <a:r>
              <a:rPr lang="pl-PL" sz="4300" b="1" dirty="0">
                <a:latin typeface="Calibri" panose="020F0502020204030204" pitchFamily="34" charset="0"/>
                <a:cs typeface="Calibri" panose="020F0502020204030204" pitchFamily="34" charset="0"/>
              </a:rPr>
              <a:t>Część 2 </a:t>
            </a:r>
            <a:r>
              <a:rPr lang="pl-PL" sz="4300" dirty="0">
                <a:latin typeface="Calibri" panose="020F0502020204030204" pitchFamily="34" charset="0"/>
                <a:cs typeface="Calibri" panose="020F0502020204030204" pitchFamily="34" charset="0"/>
              </a:rPr>
              <a:t>(prezentacje scenek i dyskusja; 30–60 min) </a:t>
            </a:r>
            <a:br>
              <a:rPr lang="pl-PL" sz="4300" dirty="0">
                <a:latin typeface="Calibri" panose="020F0502020204030204" pitchFamily="34" charset="0"/>
                <a:cs typeface="Calibri" panose="020F0502020204030204" pitchFamily="34" charset="0"/>
              </a:rPr>
            </a:br>
            <a:r>
              <a:rPr lang="pl-PL" sz="4300" dirty="0">
                <a:latin typeface="Calibri" panose="020F0502020204030204" pitchFamily="34" charset="0"/>
                <a:cs typeface="Calibri" panose="020F0502020204030204" pitchFamily="34" charset="0"/>
              </a:rPr>
              <a:t>Poproś, aby grupy zaprezentowały przygotowane przez siebie scenki. Po każdej prezentacji omów z uczestnikami scenkę, zainicjuj krótką dyskusję na temat przedstawionej sytuacji, ról: ofiary i sprawcy oraz potencjalnego świadka, a także zaproponowanego rozwiązania.</a:t>
            </a:r>
          </a:p>
          <a:p>
            <a:pPr marL="0" indent="0">
              <a:buNone/>
            </a:pPr>
            <a:endParaRPr lang="pl-PL" dirty="0">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C7982AA1-E172-BBB8-F4A9-37DE62D63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5451A66C-665D-7B2F-3AAE-0074A6A6D6ED}"/>
              </a:ext>
            </a:extLst>
          </p:cNvPr>
          <p:cNvSpPr txBox="1"/>
          <p:nvPr/>
        </p:nvSpPr>
        <p:spPr>
          <a:xfrm>
            <a:off x="4406300" y="6231003"/>
            <a:ext cx="281613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154116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2BDBBA-6944-CC5B-0FF0-C8001378C4F3}"/>
              </a:ext>
            </a:extLst>
          </p:cNvPr>
          <p:cNvSpPr>
            <a:spLocks noGrp="1"/>
          </p:cNvSpPr>
          <p:nvPr>
            <p:ph type="title"/>
          </p:nvPr>
        </p:nvSpPr>
        <p:spPr>
          <a:xfrm>
            <a:off x="1956819" y="681506"/>
            <a:ext cx="3622345" cy="760128"/>
          </a:xfrm>
        </p:spPr>
        <p:txBody>
          <a:bodyPr>
            <a:normAutofit/>
          </a:bodyPr>
          <a:lstStyle/>
          <a:p>
            <a:r>
              <a:rPr lang="pl-PL" sz="3200" dirty="0">
                <a:solidFill>
                  <a:schemeClr val="accent6">
                    <a:lumMod val="75000"/>
                  </a:schemeClr>
                </a:solidFill>
                <a:latin typeface="Comic Sans MS" panose="030F0702030302020204" pitchFamily="66" charset="0"/>
              </a:rPr>
              <a:t>Dyskryminacja</a:t>
            </a:r>
            <a:r>
              <a:rPr lang="pl-PL" sz="3200" dirty="0">
                <a:solidFill>
                  <a:schemeClr val="bg2">
                    <a:lumMod val="50000"/>
                  </a:schemeClr>
                </a:solidFill>
              </a:rPr>
              <a:t> </a:t>
            </a:r>
          </a:p>
        </p:txBody>
      </p:sp>
      <p:sp>
        <p:nvSpPr>
          <p:cNvPr id="3" name="Symbol zastępczy zawartości 2">
            <a:extLst>
              <a:ext uri="{FF2B5EF4-FFF2-40B4-BE49-F238E27FC236}">
                <a16:creationId xmlns:a16="http://schemas.microsoft.com/office/drawing/2014/main" id="{A2D57F99-FF4B-2A85-4B96-F393752FFF31}"/>
              </a:ext>
            </a:extLst>
          </p:cNvPr>
          <p:cNvSpPr>
            <a:spLocks noGrp="1"/>
          </p:cNvSpPr>
          <p:nvPr>
            <p:ph idx="1"/>
          </p:nvPr>
        </p:nvSpPr>
        <p:spPr>
          <a:xfrm>
            <a:off x="2589212" y="2133600"/>
            <a:ext cx="8635379" cy="3021496"/>
          </a:xfrm>
        </p:spPr>
        <p:txBody>
          <a:bodyPr/>
          <a:lstStyle/>
          <a:p>
            <a:r>
              <a:rPr lang="pl-PL" dirty="0">
                <a:solidFill>
                  <a:schemeClr val="tx1"/>
                </a:solidFill>
                <a:latin typeface="Calibri" panose="020F0502020204030204" pitchFamily="34" charset="0"/>
                <a:cs typeface="Calibri" panose="020F0502020204030204" pitchFamily="34" charset="0"/>
              </a:rPr>
              <a:t>t</a:t>
            </a:r>
            <a:r>
              <a:rPr lang="pl-PL" b="0" i="0" dirty="0">
                <a:solidFill>
                  <a:schemeClr val="tx1"/>
                </a:solidFill>
                <a:effectLst/>
                <a:latin typeface="Calibri" panose="020F0502020204030204" pitchFamily="34" charset="0"/>
                <a:cs typeface="Calibri" panose="020F0502020204030204" pitchFamily="34" charset="0"/>
              </a:rPr>
              <a:t>o sytuacja, w której ktoś jest traktowany nierówno, inaczej, gorzej, niż byłaby traktowana inna osoba w podobnych okolicznościach</a:t>
            </a:r>
            <a:endParaRPr lang="pl-PL" dirty="0">
              <a:solidFill>
                <a:schemeClr val="tx1"/>
              </a:solidFill>
              <a:latin typeface="Calibri" panose="020F0502020204030204" pitchFamily="34" charset="0"/>
              <a:cs typeface="Calibri" panose="020F0502020204030204" pitchFamily="34" charset="0"/>
            </a:endParaRPr>
          </a:p>
          <a:p>
            <a:r>
              <a:rPr lang="pl-PL" b="0" i="0" dirty="0">
                <a:solidFill>
                  <a:schemeClr val="tx1"/>
                </a:solidFill>
                <a:effectLst/>
                <a:latin typeface="Calibri" panose="020F0502020204030204" pitchFamily="34" charset="0"/>
                <a:cs typeface="Calibri" panose="020F0502020204030204" pitchFamily="34" charset="0"/>
              </a:rPr>
              <a:t>ma związek z przynależnością osoby/osób do jakiejś grupy wyróżnionej na podstawie takich cech jak: płeć, wiek, sprawność, pochodzenie narodowe i etniczne, wyznanie i in. </a:t>
            </a:r>
          </a:p>
          <a:p>
            <a:r>
              <a:rPr lang="pl-PL" b="0" i="0" dirty="0">
                <a:solidFill>
                  <a:schemeClr val="tx1"/>
                </a:solidFill>
                <a:effectLst/>
                <a:latin typeface="Calibri" panose="020F0502020204030204" pitchFamily="34" charset="0"/>
                <a:cs typeface="Calibri" panose="020F0502020204030204" pitchFamily="34" charset="0"/>
              </a:rPr>
              <a:t>to zachowanie lub zaniechanie jakichś działań, najczęściej wynikające z uprzedzeń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i stereotypów. </a:t>
            </a:r>
            <a:br>
              <a:rPr lang="pl-PL" b="0" i="0" dirty="0">
                <a:solidFill>
                  <a:schemeClr val="tx1"/>
                </a:solidFill>
                <a:effectLst/>
                <a:latin typeface="Calibri" panose="020F0502020204030204" pitchFamily="34" charset="0"/>
                <a:cs typeface="Calibri" panose="020F0502020204030204" pitchFamily="34" charset="0"/>
              </a:rPr>
            </a:br>
            <a:endParaRPr lang="pl-PL" dirty="0">
              <a:solidFill>
                <a:schemeClr val="tx1"/>
              </a:solidFill>
              <a:latin typeface="Calibri" panose="020F0502020204030204" pitchFamily="34" charset="0"/>
              <a:cs typeface="Calibri" panose="020F0502020204030204" pitchFamily="34" charset="0"/>
            </a:endParaRPr>
          </a:p>
          <a:p>
            <a:pPr marL="0" indent="0">
              <a:buNone/>
            </a:pPr>
            <a:r>
              <a:rPr lang="pl-PL" b="0" i="0" dirty="0">
                <a:solidFill>
                  <a:schemeClr val="tx1"/>
                </a:solidFill>
                <a:effectLst/>
                <a:latin typeface="Calibri" panose="020F0502020204030204" pitchFamily="34" charset="0"/>
                <a:cs typeface="Calibri" panose="020F0502020204030204" pitchFamily="34" charset="0"/>
              </a:rPr>
              <a:t>Efektem dyskryminacji często jest wykluczenie społeczne danej osoby lub grupy.</a:t>
            </a:r>
            <a:endParaRPr lang="pl-PL" dirty="0">
              <a:solidFill>
                <a:schemeClr val="tx1"/>
              </a:solidFill>
              <a:latin typeface="Calibri" panose="020F0502020204030204" pitchFamily="34" charset="0"/>
              <a:cs typeface="Calibri" panose="020F0502020204030204" pitchFamily="34" charset="0"/>
            </a:endParaRPr>
          </a:p>
        </p:txBody>
      </p:sp>
      <p:sp>
        <p:nvSpPr>
          <p:cNvPr id="5" name="pole tekstowe 4">
            <a:extLst>
              <a:ext uri="{FF2B5EF4-FFF2-40B4-BE49-F238E27FC236}">
                <a16:creationId xmlns:a16="http://schemas.microsoft.com/office/drawing/2014/main" id="{6A4A18B7-200D-D941-18C4-45DC83388A64}"/>
              </a:ext>
            </a:extLst>
          </p:cNvPr>
          <p:cNvSpPr txBox="1"/>
          <p:nvPr/>
        </p:nvSpPr>
        <p:spPr>
          <a:xfrm>
            <a:off x="4731026" y="6233890"/>
            <a:ext cx="2822713" cy="369332"/>
          </a:xfrm>
          <a:prstGeom prst="rect">
            <a:avLst/>
          </a:prstGeom>
          <a:noFill/>
        </p:spPr>
        <p:txBody>
          <a:bodyPr wrap="square">
            <a:spAutoFit/>
          </a:bodyPr>
          <a:lstStyle/>
          <a:p>
            <a:r>
              <a:rPr lang="pl-PL" dirty="0">
                <a:solidFill>
                  <a:schemeClr val="bg1">
                    <a:lumMod val="50000"/>
                  </a:schemeClr>
                </a:solidFill>
              </a:rPr>
              <a:t>Wilamowice, maj 2022r.</a:t>
            </a:r>
          </a:p>
        </p:txBody>
      </p:sp>
      <p:pic>
        <p:nvPicPr>
          <p:cNvPr id="6" name="Picture 2">
            <a:extLst>
              <a:ext uri="{FF2B5EF4-FFF2-40B4-BE49-F238E27FC236}">
                <a16:creationId xmlns:a16="http://schemas.microsoft.com/office/drawing/2014/main" id="{072E81DD-2527-F89F-DC62-DF67F253B5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9873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E5B0B2A-F2E2-7EBB-007E-3A0AF0584F60}"/>
              </a:ext>
            </a:extLst>
          </p:cNvPr>
          <p:cNvSpPr>
            <a:spLocks noGrp="1"/>
          </p:cNvSpPr>
          <p:nvPr>
            <p:ph sz="half" idx="1"/>
          </p:nvPr>
        </p:nvSpPr>
        <p:spPr>
          <a:xfrm>
            <a:off x="2037334" y="1649144"/>
            <a:ext cx="4313864" cy="3777622"/>
          </a:xfrm>
        </p:spPr>
        <p:txBody>
          <a:bodyPr>
            <a:normAutofit fontScale="92500" lnSpcReduction="10000"/>
          </a:bodyPr>
          <a:lstStyle/>
          <a:p>
            <a:r>
              <a:rPr lang="pl-PL" i="0" dirty="0">
                <a:solidFill>
                  <a:schemeClr val="accent6">
                    <a:lumMod val="75000"/>
                  </a:schemeClr>
                </a:solidFill>
                <a:effectLst/>
                <a:latin typeface="Calibri" panose="020F0502020204030204" pitchFamily="34" charset="0"/>
                <a:cs typeface="Calibri" panose="020F0502020204030204" pitchFamily="34" charset="0"/>
              </a:rPr>
              <a:t>Dyskryminacja pośrednia</a:t>
            </a:r>
          </a:p>
          <a:p>
            <a:pPr marL="0" indent="0">
              <a:buNone/>
            </a:pPr>
            <a:r>
              <a:rPr lang="pl-PL" b="0" i="0" dirty="0">
                <a:solidFill>
                  <a:schemeClr val="tx1"/>
                </a:solidFill>
                <a:effectLst/>
                <a:latin typeface="Calibri" panose="020F0502020204030204" pitchFamily="34" charset="0"/>
                <a:cs typeface="Calibri" panose="020F0502020204030204" pitchFamily="34" charset="0"/>
              </a:rPr>
              <a:t>sytuacja, w której dla osoby fizycznej ze względu na płeć, rasę, pochodzenie etniczne, narodowość, religię, wyznanie, światopogląd, niepełnosprawność, wiek lub orientację seksualną na skutek pozornie neutralnego postanowienia, zastosowanego kryterium lub podjętego działania występują lub mogłyby wystąpić niekorzystne dysproporcje lub szczególnie niekorzystna dla niej sytuacja, chyba że postanowienie, kryterium lub działanie jest obiektywnie uzasadnione ze względu na zgodny z prawem cel, który ma być osiągnięty, a środki służące osiągnięciu tego celu są właściwe i konieczne</a:t>
            </a:r>
            <a:endParaRPr lang="pl-PL" dirty="0">
              <a:solidFill>
                <a:schemeClr val="tx1"/>
              </a:solidFill>
              <a:latin typeface="Calibri" panose="020F0502020204030204" pitchFamily="34" charset="0"/>
              <a:cs typeface="Calibri" panose="020F0502020204030204" pitchFamily="34" charset="0"/>
            </a:endParaRPr>
          </a:p>
        </p:txBody>
      </p:sp>
      <p:sp>
        <p:nvSpPr>
          <p:cNvPr id="4" name="Symbol zastępczy zawartości 3">
            <a:extLst>
              <a:ext uri="{FF2B5EF4-FFF2-40B4-BE49-F238E27FC236}">
                <a16:creationId xmlns:a16="http://schemas.microsoft.com/office/drawing/2014/main" id="{D4E1F640-2A43-69B8-AA1F-C36F49DFA05D}"/>
              </a:ext>
            </a:extLst>
          </p:cNvPr>
          <p:cNvSpPr>
            <a:spLocks noGrp="1"/>
          </p:cNvSpPr>
          <p:nvPr>
            <p:ph sz="half" idx="2"/>
          </p:nvPr>
        </p:nvSpPr>
        <p:spPr>
          <a:xfrm>
            <a:off x="7000320" y="1649144"/>
            <a:ext cx="4313864" cy="3777622"/>
          </a:xfrm>
        </p:spPr>
        <p:txBody>
          <a:bodyPr>
            <a:normAutofit fontScale="92500" lnSpcReduction="10000"/>
          </a:bodyPr>
          <a:lstStyle/>
          <a:p>
            <a:r>
              <a:rPr lang="pl-PL" i="0" dirty="0">
                <a:solidFill>
                  <a:schemeClr val="accent6">
                    <a:lumMod val="75000"/>
                  </a:schemeClr>
                </a:solidFill>
                <a:effectLst/>
                <a:latin typeface="Calibri" panose="020F0502020204030204" pitchFamily="34" charset="0"/>
                <a:cs typeface="Calibri" panose="020F0502020204030204" pitchFamily="34" charset="0"/>
              </a:rPr>
              <a:t>Dyskryminacja bezpośrednia</a:t>
            </a:r>
          </a:p>
          <a:p>
            <a:pPr marL="0" indent="0">
              <a:buNone/>
            </a:pPr>
            <a:r>
              <a:rPr lang="pl-PL" b="0" i="0" dirty="0">
                <a:solidFill>
                  <a:schemeClr val="tx1"/>
                </a:solidFill>
                <a:effectLst/>
                <a:latin typeface="Calibri" panose="020F0502020204030204" pitchFamily="34" charset="0"/>
                <a:cs typeface="Calibri" panose="020F0502020204030204" pitchFamily="34" charset="0"/>
              </a:rPr>
              <a:t>sytuacja, w której osoba fizyczna ze względu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na płeć, rasę, pochodzenie etniczne, narodowość, religię, wyznanie, światopogląd, niepełnosprawność, wiek lub orientację seksualną jest traktowana mniej korzystnie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niż jest, była lub byłaby traktowana inna osoba </a:t>
            </a:r>
            <a:br>
              <a:rPr lang="pl-PL" dirty="0">
                <a:solidFill>
                  <a:schemeClr val="tx1"/>
                </a:solidFill>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w porównywalnej sytuacji</a:t>
            </a:r>
            <a:endParaRPr lang="pl-PL" dirty="0">
              <a:solidFill>
                <a:schemeClr val="tx1"/>
              </a:solidFill>
              <a:latin typeface="Calibri" panose="020F0502020204030204" pitchFamily="34" charset="0"/>
              <a:cs typeface="Calibri" panose="020F0502020204030204" pitchFamily="34" charset="0"/>
            </a:endParaRPr>
          </a:p>
        </p:txBody>
      </p:sp>
      <p:pic>
        <p:nvPicPr>
          <p:cNvPr id="5" name="Picture 2">
            <a:extLst>
              <a:ext uri="{FF2B5EF4-FFF2-40B4-BE49-F238E27FC236}">
                <a16:creationId xmlns:a16="http://schemas.microsoft.com/office/drawing/2014/main" id="{F66BB551-2B8E-3E5F-6C21-91503D04A9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pole tekstowe 6">
            <a:extLst>
              <a:ext uri="{FF2B5EF4-FFF2-40B4-BE49-F238E27FC236}">
                <a16:creationId xmlns:a16="http://schemas.microsoft.com/office/drawing/2014/main" id="{7428B27E-37A4-CDB9-F56E-DDCFEA19A0D5}"/>
              </a:ext>
            </a:extLst>
          </p:cNvPr>
          <p:cNvSpPr txBox="1"/>
          <p:nvPr/>
        </p:nvSpPr>
        <p:spPr>
          <a:xfrm>
            <a:off x="4406300" y="6187226"/>
            <a:ext cx="3187196" cy="369332"/>
          </a:xfrm>
          <a:prstGeom prst="rect">
            <a:avLst/>
          </a:prstGeom>
          <a:noFill/>
        </p:spPr>
        <p:txBody>
          <a:bodyPr wrap="square">
            <a:spAutoFit/>
          </a:bodyPr>
          <a:lstStyle/>
          <a:p>
            <a:r>
              <a:rPr lang="pl-PL" dirty="0">
                <a:solidFill>
                  <a:schemeClr val="bg1">
                    <a:lumMod val="50000"/>
                  </a:schemeClr>
                </a:solidFill>
              </a:rPr>
              <a:t>Wilamowice, maj 2022r.</a:t>
            </a:r>
          </a:p>
        </p:txBody>
      </p:sp>
      <p:sp>
        <p:nvSpPr>
          <p:cNvPr id="8" name="pole tekstowe 7">
            <a:extLst>
              <a:ext uri="{FF2B5EF4-FFF2-40B4-BE49-F238E27FC236}">
                <a16:creationId xmlns:a16="http://schemas.microsoft.com/office/drawing/2014/main" id="{72E6288A-7372-FBF6-1523-1452217F091F}"/>
              </a:ext>
            </a:extLst>
          </p:cNvPr>
          <p:cNvSpPr txBox="1"/>
          <p:nvPr/>
        </p:nvSpPr>
        <p:spPr>
          <a:xfrm>
            <a:off x="1987779" y="681506"/>
            <a:ext cx="4412974" cy="584775"/>
          </a:xfrm>
          <a:prstGeom prst="rect">
            <a:avLst/>
          </a:prstGeom>
          <a:noFill/>
        </p:spPr>
        <p:txBody>
          <a:bodyPr wrap="square">
            <a:spAutoFit/>
          </a:bodyPr>
          <a:lstStyle/>
          <a:p>
            <a:r>
              <a:rPr lang="pl-PL" sz="3200" dirty="0">
                <a:solidFill>
                  <a:schemeClr val="accent6">
                    <a:lumMod val="75000"/>
                  </a:schemeClr>
                </a:solidFill>
                <a:latin typeface="Comic Sans MS" panose="030F0702030302020204" pitchFamily="66" charset="0"/>
              </a:rPr>
              <a:t>Formy dyskryminacji </a:t>
            </a:r>
          </a:p>
        </p:txBody>
      </p:sp>
    </p:spTree>
    <p:extLst>
      <p:ext uri="{BB962C8B-B14F-4D97-AF65-F5344CB8AC3E}">
        <p14:creationId xmlns:p14="http://schemas.microsoft.com/office/powerpoint/2010/main" val="270859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0422F3-A87E-7AC4-F7E3-2B1A3C51953E}"/>
              </a:ext>
            </a:extLst>
          </p:cNvPr>
          <p:cNvSpPr>
            <a:spLocks noGrp="1"/>
          </p:cNvSpPr>
          <p:nvPr>
            <p:ph idx="1"/>
          </p:nvPr>
        </p:nvSpPr>
        <p:spPr>
          <a:xfrm>
            <a:off x="2668727" y="2332384"/>
            <a:ext cx="7561952" cy="2862468"/>
          </a:xfrm>
        </p:spPr>
        <p:txBody>
          <a:bodyPr/>
          <a:lstStyle/>
          <a:p>
            <a:pPr marL="0" indent="0">
              <a:buNone/>
            </a:pPr>
            <a:r>
              <a:rPr lang="pl-PL" dirty="0">
                <a:latin typeface="Calibri" panose="020F0502020204030204" pitchFamily="34" charset="0"/>
                <a:cs typeface="Calibri" panose="020F0502020204030204" pitchFamily="34" charset="0"/>
              </a:rPr>
              <a:t>Dyskryminacja jest zabroniona przez prawo. Zakazuje jej zarówno wewnętrzne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prawo polskie, jak i prawo Unii Europejskiej. System ochrony praw człowieka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w Unii Europejskiej, opiera się w dużej mierze na osiągnięciach ONZ i Rady Europy, wszystkie państwa członkowskie Unii Europejskiej się bowiem sygnatariuszami Powszechnej Deklaracji Praw Człowieka, Konwencji ONZ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w sprawie eliminacji wszelkich form dyskryminacji kobiet, Konwencji ONZ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w sprawie eliminacji wszelkich form dyskryminacji rasowej, Międzynarodowego Paktu Praw Obywatelskich i Politycznych, Międzynarodowego Paktu Praw Gospodarczych, Społecznych i Kulturalnych oraz Europejskiej Konwencji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o ochronie praw człowieka i podstawowych wolności</a:t>
            </a:r>
          </a:p>
        </p:txBody>
      </p:sp>
      <p:pic>
        <p:nvPicPr>
          <p:cNvPr id="4" name="Picture 2">
            <a:extLst>
              <a:ext uri="{FF2B5EF4-FFF2-40B4-BE49-F238E27FC236}">
                <a16:creationId xmlns:a16="http://schemas.microsoft.com/office/drawing/2014/main" id="{2C5C7D2D-358E-73B6-7A67-1D8963E82F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F6A64AE3-919C-032D-B381-510F9194DA20}"/>
              </a:ext>
            </a:extLst>
          </p:cNvPr>
          <p:cNvSpPr txBox="1"/>
          <p:nvPr/>
        </p:nvSpPr>
        <p:spPr>
          <a:xfrm>
            <a:off x="1881808" y="520367"/>
            <a:ext cx="6771861" cy="954107"/>
          </a:xfrm>
          <a:prstGeom prst="rect">
            <a:avLst/>
          </a:prstGeom>
          <a:noFill/>
        </p:spPr>
        <p:txBody>
          <a:bodyPr wrap="square">
            <a:spAutoFit/>
          </a:bodyPr>
          <a:lstStyle/>
          <a:p>
            <a:r>
              <a:rPr lang="pl-PL" sz="2800" dirty="0">
                <a:solidFill>
                  <a:schemeClr val="accent6">
                    <a:lumMod val="75000"/>
                  </a:schemeClr>
                </a:solidFill>
                <a:latin typeface="Comic Sans MS" panose="030F0702030302020204" pitchFamily="66" charset="0"/>
              </a:rPr>
              <a:t>OCHRONA PRAWNA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I POMOC INSTYTUCJONALNA</a:t>
            </a:r>
            <a:endParaRPr lang="pl-PL" sz="2800" dirty="0"/>
          </a:p>
        </p:txBody>
      </p:sp>
      <p:sp>
        <p:nvSpPr>
          <p:cNvPr id="8" name="pole tekstowe 7">
            <a:extLst>
              <a:ext uri="{FF2B5EF4-FFF2-40B4-BE49-F238E27FC236}">
                <a16:creationId xmlns:a16="http://schemas.microsoft.com/office/drawing/2014/main" id="{4DB53EF7-1799-6CF7-476C-088B0C74D9B5}"/>
              </a:ext>
            </a:extLst>
          </p:cNvPr>
          <p:cNvSpPr txBox="1"/>
          <p:nvPr/>
        </p:nvSpPr>
        <p:spPr>
          <a:xfrm>
            <a:off x="4625009" y="6152967"/>
            <a:ext cx="283596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11529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16346E-C9B6-603B-CC2E-DE03A955F6C7}"/>
              </a:ext>
            </a:extLst>
          </p:cNvPr>
          <p:cNvSpPr>
            <a:spLocks noGrp="1"/>
          </p:cNvSpPr>
          <p:nvPr>
            <p:ph type="title"/>
          </p:nvPr>
        </p:nvSpPr>
        <p:spPr>
          <a:xfrm>
            <a:off x="1877308" y="480396"/>
            <a:ext cx="7107665" cy="932764"/>
          </a:xfrm>
        </p:spPr>
        <p:txBody>
          <a:bodyPr>
            <a:noAutofit/>
          </a:bodyPr>
          <a:lstStyle/>
          <a:p>
            <a:r>
              <a:rPr lang="pl-PL" sz="2800" dirty="0">
                <a:solidFill>
                  <a:schemeClr val="accent6">
                    <a:lumMod val="75000"/>
                  </a:schemeClr>
                </a:solidFill>
                <a:latin typeface="Comic Sans MS" panose="030F0702030302020204" pitchFamily="66" charset="0"/>
              </a:rPr>
              <a:t>OCHRONA PRAWNA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I POMOC INSTYTUCJONALNA</a:t>
            </a:r>
          </a:p>
        </p:txBody>
      </p:sp>
      <p:sp>
        <p:nvSpPr>
          <p:cNvPr id="3" name="Symbol zastępczy zawartości 2">
            <a:extLst>
              <a:ext uri="{FF2B5EF4-FFF2-40B4-BE49-F238E27FC236}">
                <a16:creationId xmlns:a16="http://schemas.microsoft.com/office/drawing/2014/main" id="{060422F3-A87E-7AC4-F7E3-2B1A3C51953E}"/>
              </a:ext>
            </a:extLst>
          </p:cNvPr>
          <p:cNvSpPr>
            <a:spLocks noGrp="1"/>
          </p:cNvSpPr>
          <p:nvPr>
            <p:ph idx="1"/>
          </p:nvPr>
        </p:nvSpPr>
        <p:spPr>
          <a:xfrm>
            <a:off x="2337420" y="1775792"/>
            <a:ext cx="8915400" cy="3949148"/>
          </a:xfrm>
        </p:spPr>
        <p:txBody>
          <a:bodyPr>
            <a:noAutofit/>
          </a:bodyPr>
          <a:lstStyle/>
          <a:p>
            <a:pPr marL="0" indent="0">
              <a:buNone/>
            </a:pPr>
            <a:r>
              <a:rPr lang="pl-PL" dirty="0">
                <a:latin typeface="Calibri" panose="020F0502020204030204" pitchFamily="34" charset="0"/>
                <a:cs typeface="Calibri" panose="020F0502020204030204" pitchFamily="34" charset="0"/>
              </a:rPr>
              <a:t>Traktat Amsterdamski wprowadził, do części I Traktatu ustanawianego Wspólnotę Europejski, zatytułowanej „Zasady”, artykuł 13, który stwarza możliwości działań wspólnotowych kierowanych na zwalczanie dyskryminacji. Zgodnie z artykułem 13 Wspólnota może podjąć środki niezbędne do zwalczania wszelkiej dyskryminacji ze względu na płeć, rasę, pochodzenie etniczne, religię, przekonania, niepełnosprawność, wiek lub orientację seksualną. </a:t>
            </a:r>
            <a:br>
              <a:rPr lang="pl-PL" dirty="0">
                <a:latin typeface="Calibri" panose="020F0502020204030204" pitchFamily="34" charset="0"/>
                <a:cs typeface="Calibri" panose="020F0502020204030204" pitchFamily="34" charset="0"/>
              </a:rPr>
            </a:b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Aby wprowadzić w życie postanowienia artykułu 13, Unia Europejska przyjęła dwie dyrektywy proponujące minimalne standardy prawnej ochrony przed dyskryminację w UE: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 Dyrektywę Rady 2000/43/EC z 29 czerwca 2000 r., wprowadzającą w życie zasadę równego traktowania osób bez względu na pochodzenie rasowe lub etniczne (tzw. dyrektywę rasową) — Dyrektywę Rady 2000/78/EC z 27 listopada 2000 r., ustanawiającą ogólne warunki ramowe równego traktowania w zakresie zatrudnienia i pracy (tzw. dyrektywę ramową) </a:t>
            </a:r>
            <a:br>
              <a:rPr lang="pl-PL" dirty="0">
                <a:latin typeface="Calibri" panose="020F0502020204030204" pitchFamily="34" charset="0"/>
                <a:cs typeface="Calibri" panose="020F0502020204030204" pitchFamily="34" charset="0"/>
              </a:rPr>
            </a:br>
            <a:r>
              <a:rPr lang="pl-PL" dirty="0">
                <a:latin typeface="Calibri" panose="020F0502020204030204" pitchFamily="34" charset="0"/>
                <a:cs typeface="Calibri" panose="020F0502020204030204" pitchFamily="34" charset="0"/>
              </a:rPr>
              <a:t>oraz — Wspólnotowy Program Działań na Rzecz Zwalczania Dyskryminacji (2001–2006). </a:t>
            </a:r>
            <a:br>
              <a:rPr lang="pl-PL" dirty="0">
                <a:latin typeface="Calibri" panose="020F0502020204030204" pitchFamily="34" charset="0"/>
                <a:cs typeface="Calibri" panose="020F0502020204030204" pitchFamily="34" charset="0"/>
              </a:rPr>
            </a:br>
            <a:endParaRPr lang="pl-PL" dirty="0">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4D95F150-F5D1-4941-0CBD-2E643F0CC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47632810-6711-D686-8AD2-FA370A716EF4}"/>
              </a:ext>
            </a:extLst>
          </p:cNvPr>
          <p:cNvSpPr txBox="1"/>
          <p:nvPr/>
        </p:nvSpPr>
        <p:spPr>
          <a:xfrm>
            <a:off x="4664766" y="6252209"/>
            <a:ext cx="2835964"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21284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A1E93B-E4EA-4093-E531-5D18F88C7354}"/>
              </a:ext>
            </a:extLst>
          </p:cNvPr>
          <p:cNvSpPr>
            <a:spLocks noGrp="1"/>
          </p:cNvSpPr>
          <p:nvPr>
            <p:ph type="title"/>
          </p:nvPr>
        </p:nvSpPr>
        <p:spPr>
          <a:xfrm>
            <a:off x="1825688" y="421124"/>
            <a:ext cx="6205130" cy="1367919"/>
          </a:xfrm>
        </p:spPr>
        <p:txBody>
          <a:bodyPr>
            <a:normAutofit fontScale="90000"/>
          </a:bodyPr>
          <a:lstStyle/>
          <a:p>
            <a:r>
              <a:rPr lang="pl-PL" sz="3100" dirty="0">
                <a:solidFill>
                  <a:schemeClr val="accent6">
                    <a:lumMod val="75000"/>
                  </a:schemeClr>
                </a:solidFill>
                <a:latin typeface="Comic Sans MS" panose="030F0702030302020204" pitchFamily="66" charset="0"/>
              </a:rPr>
              <a:t>C</a:t>
            </a:r>
            <a:r>
              <a:rPr lang="pl-PL" sz="3100" b="0" i="0" dirty="0">
                <a:solidFill>
                  <a:schemeClr val="accent6">
                    <a:lumMod val="75000"/>
                  </a:schemeClr>
                </a:solidFill>
                <a:effectLst/>
                <a:latin typeface="Comic Sans MS" panose="030F0702030302020204" pitchFamily="66" charset="0"/>
              </a:rPr>
              <a:t>zym jest dyskryminacja </a:t>
            </a:r>
            <a:br>
              <a:rPr lang="pl-PL" sz="3100" b="0" i="0" dirty="0">
                <a:solidFill>
                  <a:schemeClr val="accent6">
                    <a:lumMod val="75000"/>
                  </a:schemeClr>
                </a:solidFill>
                <a:effectLst/>
                <a:latin typeface="Comic Sans MS" panose="030F0702030302020204" pitchFamily="66" charset="0"/>
              </a:rPr>
            </a:br>
            <a:r>
              <a:rPr lang="pl-PL" sz="3100" b="0" i="0" dirty="0">
                <a:solidFill>
                  <a:schemeClr val="accent6">
                    <a:lumMod val="75000"/>
                  </a:schemeClr>
                </a:solidFill>
                <a:effectLst/>
                <a:latin typeface="Comic Sans MS" panose="030F0702030302020204" pitchFamily="66" charset="0"/>
              </a:rPr>
              <a:t>ze względu na rasę, </a:t>
            </a:r>
            <a:br>
              <a:rPr lang="pl-PL" sz="3100" b="0" i="0" dirty="0">
                <a:solidFill>
                  <a:schemeClr val="accent6">
                    <a:lumMod val="75000"/>
                  </a:schemeClr>
                </a:solidFill>
                <a:effectLst/>
                <a:latin typeface="Comic Sans MS" panose="030F0702030302020204" pitchFamily="66" charset="0"/>
              </a:rPr>
            </a:br>
            <a:r>
              <a:rPr lang="pl-PL" sz="3100" b="0" i="0" dirty="0">
                <a:solidFill>
                  <a:schemeClr val="accent6">
                    <a:lumMod val="75000"/>
                  </a:schemeClr>
                </a:solidFill>
                <a:effectLst/>
                <a:latin typeface="Comic Sans MS" panose="030F0702030302020204" pitchFamily="66" charset="0"/>
              </a:rPr>
              <a:t>narodowość, pochodzenie etniczne?</a:t>
            </a:r>
            <a:br>
              <a:rPr lang="pl-PL" b="0" i="0" dirty="0">
                <a:solidFill>
                  <a:srgbClr val="004167"/>
                </a:solidFill>
                <a:effectLst/>
                <a:latin typeface="open-sans-bold"/>
              </a:rPr>
            </a:br>
            <a:endParaRPr lang="pl-PL" dirty="0"/>
          </a:p>
        </p:txBody>
      </p:sp>
      <p:sp>
        <p:nvSpPr>
          <p:cNvPr id="3" name="Symbol zastępczy zawartości 2">
            <a:extLst>
              <a:ext uri="{FF2B5EF4-FFF2-40B4-BE49-F238E27FC236}">
                <a16:creationId xmlns:a16="http://schemas.microsoft.com/office/drawing/2014/main" id="{8F0C275C-A074-2FD4-3F33-94729D79846B}"/>
              </a:ext>
            </a:extLst>
          </p:cNvPr>
          <p:cNvSpPr>
            <a:spLocks noGrp="1"/>
          </p:cNvSpPr>
          <p:nvPr>
            <p:ph idx="1"/>
          </p:nvPr>
        </p:nvSpPr>
        <p:spPr>
          <a:xfrm>
            <a:off x="2271160" y="2206617"/>
            <a:ext cx="8915400" cy="3777622"/>
          </a:xfrm>
        </p:spPr>
        <p:txBody>
          <a:bodyPr>
            <a:normAutofit lnSpcReduction="10000"/>
          </a:bodyPr>
          <a:lstStyle/>
          <a:p>
            <a:pPr marL="0" indent="0" algn="l">
              <a:buNone/>
            </a:pPr>
            <a:r>
              <a:rPr lang="pl-PL" b="0" i="0" dirty="0">
                <a:solidFill>
                  <a:schemeClr val="tx1"/>
                </a:solidFill>
                <a:effectLst/>
                <a:latin typeface="Calibri" panose="020F0502020204030204" pitchFamily="34" charset="0"/>
                <a:cs typeface="Calibri" panose="020F0502020204030204" pitchFamily="34" charset="0"/>
              </a:rPr>
              <a:t>Dyskryminacja ze względu na rasę, narodowość lub pochodzenie etniczne ma miejsce,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kiedy dana osoba traktowana jest gorzej niż inna osoba w podobnej sytuacji ze względu na swoją rasę, narodowość lub pochodzenie etniczne (dyskryminacja bezpośrednia) lub gdy pozornie neutralny przepis, kryterium lub praktyka mogą stawiać w szczególnie niekorzystnej sytuacji osoby danego pochodzenia rasowego lub etnicznego w porównaniu do innych osób (dyskryminacja pośrednia).</a:t>
            </a:r>
          </a:p>
          <a:p>
            <a:pPr marL="0" indent="0" algn="l">
              <a:buNone/>
            </a:pPr>
            <a:r>
              <a:rPr lang="pl-PL" b="0" i="0" dirty="0">
                <a:solidFill>
                  <a:schemeClr val="tx1"/>
                </a:solidFill>
                <a:effectLst/>
                <a:latin typeface="Calibri" panose="020F0502020204030204" pitchFamily="34" charset="0"/>
                <a:cs typeface="Calibri" panose="020F0502020204030204" pitchFamily="34" charset="0"/>
              </a:rPr>
              <a:t>Wyjątkiem jest sytuacja, kiedy taki przepis, kryterium lub praktyka są obiektywnie uzasadnione słusznym celem, a środki mające służyć osiągnięciu tego celu są odpowiednie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i konieczne.</a:t>
            </a:r>
          </a:p>
          <a:p>
            <a:pPr marL="0" indent="0" algn="l">
              <a:buNone/>
            </a:pPr>
            <a:r>
              <a:rPr lang="pl-PL" b="0" i="0" dirty="0">
                <a:solidFill>
                  <a:schemeClr val="tx1"/>
                </a:solidFill>
                <a:effectLst/>
                <a:latin typeface="Calibri" panose="020F0502020204030204" pitchFamily="34" charset="0"/>
                <a:cs typeface="Calibri" panose="020F0502020204030204" pitchFamily="34" charset="0"/>
              </a:rPr>
              <a:t>Z dyskryminacją ze względu na rasę, narodowość lub pochodzenie etniczne mamy do czynienia również w przypadku niepożądanego zachowania związanego z pochodzeniem rasowym lub etnicznym, którego celem lub skutkiem jest naruszenie godności osoby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i stworzenie onieśmielającej, wrogiej, poniżającej, upokarzającej lub uwłaczającej atmosfery.</a:t>
            </a:r>
          </a:p>
          <a:p>
            <a:endParaRPr lang="pl-PL" dirty="0"/>
          </a:p>
        </p:txBody>
      </p:sp>
      <p:pic>
        <p:nvPicPr>
          <p:cNvPr id="4" name="Picture 2">
            <a:extLst>
              <a:ext uri="{FF2B5EF4-FFF2-40B4-BE49-F238E27FC236}">
                <a16:creationId xmlns:a16="http://schemas.microsoft.com/office/drawing/2014/main" id="{63AE0DDE-F21B-9009-E376-94F72AE0B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pole tekstowe 4">
            <a:extLst>
              <a:ext uri="{FF2B5EF4-FFF2-40B4-BE49-F238E27FC236}">
                <a16:creationId xmlns:a16="http://schemas.microsoft.com/office/drawing/2014/main" id="{E1E0709C-CDF9-B969-AC59-78467AE79551}"/>
              </a:ext>
            </a:extLst>
          </p:cNvPr>
          <p:cNvSpPr txBox="1"/>
          <p:nvPr/>
        </p:nvSpPr>
        <p:spPr>
          <a:xfrm>
            <a:off x="4797287" y="6233890"/>
            <a:ext cx="3048000"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614078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ECF07F-609C-B185-2148-E8E9226723F1}"/>
              </a:ext>
            </a:extLst>
          </p:cNvPr>
          <p:cNvSpPr>
            <a:spLocks noGrp="1"/>
          </p:cNvSpPr>
          <p:nvPr>
            <p:ph type="title"/>
          </p:nvPr>
        </p:nvSpPr>
        <p:spPr>
          <a:xfrm>
            <a:off x="1903812" y="646676"/>
            <a:ext cx="5663179" cy="648099"/>
          </a:xfrm>
        </p:spPr>
        <p:txBody>
          <a:bodyPr>
            <a:normAutofit/>
          </a:bodyPr>
          <a:lstStyle/>
          <a:p>
            <a:r>
              <a:rPr lang="pl-PL" sz="3200" dirty="0">
                <a:solidFill>
                  <a:schemeClr val="accent6">
                    <a:lumMod val="75000"/>
                  </a:schemeClr>
                </a:solidFill>
                <a:latin typeface="Comic Sans MS" panose="030F0702030302020204" pitchFamily="66" charset="0"/>
              </a:rPr>
              <a:t>Przyczyny dyskryminacji</a:t>
            </a:r>
          </a:p>
        </p:txBody>
      </p:sp>
      <p:sp>
        <p:nvSpPr>
          <p:cNvPr id="3" name="Symbol zastępczy zawartości 2">
            <a:extLst>
              <a:ext uri="{FF2B5EF4-FFF2-40B4-BE49-F238E27FC236}">
                <a16:creationId xmlns:a16="http://schemas.microsoft.com/office/drawing/2014/main" id="{F50692FD-9227-E08F-981B-1D41630317D2}"/>
              </a:ext>
            </a:extLst>
          </p:cNvPr>
          <p:cNvSpPr>
            <a:spLocks noGrp="1"/>
          </p:cNvSpPr>
          <p:nvPr>
            <p:ph idx="1"/>
          </p:nvPr>
        </p:nvSpPr>
        <p:spPr>
          <a:xfrm>
            <a:off x="2248368" y="2416139"/>
            <a:ext cx="8915400" cy="3272697"/>
          </a:xfrm>
        </p:spPr>
        <p:txBody>
          <a:bodyPr/>
          <a:lstStyle/>
          <a:p>
            <a:r>
              <a:rPr lang="pl-PL" b="0" i="0" dirty="0">
                <a:solidFill>
                  <a:schemeClr val="tx1"/>
                </a:solidFill>
                <a:effectLst/>
                <a:latin typeface="Calibri" panose="020F0502020204030204" pitchFamily="34" charset="0"/>
                <a:cs typeface="Calibri" panose="020F0502020204030204" pitchFamily="34" charset="0"/>
              </a:rPr>
              <a:t>Stereotyp jest to nadmierne uogólnienie, generalizacja, schemat poznawczy, który przyjęty może być przez jednostkę w wyniku własnych obserwacji, przejmowania poglądów innych osób, wzorców przekazywanych przez społeczeństwo, może być także wynikiem procesów emocjonalnych (na przykład przeniesienia agresji). </a:t>
            </a:r>
          </a:p>
          <a:p>
            <a:r>
              <a:rPr lang="pl-PL" b="0" i="0" dirty="0">
                <a:solidFill>
                  <a:schemeClr val="tx1"/>
                </a:solidFill>
                <a:effectLst/>
                <a:latin typeface="Calibri" panose="020F0502020204030204" pitchFamily="34" charset="0"/>
                <a:cs typeface="Calibri" panose="020F0502020204030204" pitchFamily="34" charset="0"/>
              </a:rPr>
              <a:t>Stereotypy mogą być negatywne, neutralne lub pozytywne, chociaż najczęściej spotyka się wyobrażenia negatywne. </a:t>
            </a:r>
          </a:p>
          <a:p>
            <a:r>
              <a:rPr lang="pl-PL" b="0" i="0" dirty="0">
                <a:solidFill>
                  <a:schemeClr val="tx1"/>
                </a:solidFill>
                <a:effectLst/>
                <a:latin typeface="Calibri" panose="020F0502020204030204" pitchFamily="34" charset="0"/>
                <a:cs typeface="Calibri" panose="020F0502020204030204" pitchFamily="34" charset="0"/>
              </a:rPr>
              <a:t>Stereotyp jest przekonaniem zbiorowym – jest to przekonanie żywione przez pewna grupę ludzi: mianem „stereotypu” nie można określić przekonania – spełniającego wszelkie pozostałe kryteria – żywionego wyłącznie przez jedną osobę. Jest wyrażany w zdaniu ogólnym.</a:t>
            </a:r>
            <a:endParaRPr lang="pl-PL" dirty="0">
              <a:solidFill>
                <a:schemeClr val="tx1"/>
              </a:solidFill>
              <a:latin typeface="Calibri" panose="020F0502020204030204" pitchFamily="34" charset="0"/>
              <a:cs typeface="Calibri" panose="020F0502020204030204" pitchFamily="34" charset="0"/>
            </a:endParaRPr>
          </a:p>
        </p:txBody>
      </p:sp>
      <p:sp>
        <p:nvSpPr>
          <p:cNvPr id="5" name="pole tekstowe 4">
            <a:extLst>
              <a:ext uri="{FF2B5EF4-FFF2-40B4-BE49-F238E27FC236}">
                <a16:creationId xmlns:a16="http://schemas.microsoft.com/office/drawing/2014/main" id="{03279160-A649-536D-329F-1CB15510A6C8}"/>
              </a:ext>
            </a:extLst>
          </p:cNvPr>
          <p:cNvSpPr txBox="1"/>
          <p:nvPr/>
        </p:nvSpPr>
        <p:spPr>
          <a:xfrm>
            <a:off x="3104322" y="1581873"/>
            <a:ext cx="2849217" cy="523220"/>
          </a:xfrm>
          <a:prstGeom prst="rect">
            <a:avLst/>
          </a:prstGeom>
          <a:noFill/>
        </p:spPr>
        <p:txBody>
          <a:bodyPr wrap="square">
            <a:spAutoFit/>
          </a:bodyPr>
          <a:lstStyle/>
          <a:p>
            <a:r>
              <a:rPr lang="pl-PL" sz="2800" dirty="0">
                <a:solidFill>
                  <a:schemeClr val="accent6">
                    <a:lumMod val="75000"/>
                  </a:schemeClr>
                </a:solidFill>
                <a:latin typeface="Comic Sans MS" panose="030F0702030302020204" pitchFamily="66" charset="0"/>
              </a:rPr>
              <a:t>STEREOTYPY</a:t>
            </a:r>
          </a:p>
        </p:txBody>
      </p:sp>
      <p:pic>
        <p:nvPicPr>
          <p:cNvPr id="6" name="Picture 2">
            <a:extLst>
              <a:ext uri="{FF2B5EF4-FFF2-40B4-BE49-F238E27FC236}">
                <a16:creationId xmlns:a16="http://schemas.microsoft.com/office/drawing/2014/main" id="{C94B8E46-2903-DA60-5E47-66F993F4C8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pole tekstowe 7">
            <a:extLst>
              <a:ext uri="{FF2B5EF4-FFF2-40B4-BE49-F238E27FC236}">
                <a16:creationId xmlns:a16="http://schemas.microsoft.com/office/drawing/2014/main" id="{0B0D01FA-C508-188F-B133-797DC2F07B19}"/>
              </a:ext>
            </a:extLst>
          </p:cNvPr>
          <p:cNvSpPr txBox="1"/>
          <p:nvPr/>
        </p:nvSpPr>
        <p:spPr>
          <a:xfrm>
            <a:off x="4472608" y="6235272"/>
            <a:ext cx="2961862"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850406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35A73AD3-2C96-3ACF-17CE-14DD546B4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A8781F25-2DDB-04FF-320E-D24CC24C1393}"/>
              </a:ext>
            </a:extLst>
          </p:cNvPr>
          <p:cNvSpPr txBox="1"/>
          <p:nvPr/>
        </p:nvSpPr>
        <p:spPr>
          <a:xfrm>
            <a:off x="4797287" y="6187226"/>
            <a:ext cx="2915478" cy="369332"/>
          </a:xfrm>
          <a:prstGeom prst="rect">
            <a:avLst/>
          </a:prstGeom>
          <a:noFill/>
        </p:spPr>
        <p:txBody>
          <a:bodyPr wrap="square">
            <a:spAutoFit/>
          </a:bodyPr>
          <a:lstStyle/>
          <a:p>
            <a:r>
              <a:rPr lang="pl-PL" dirty="0">
                <a:solidFill>
                  <a:schemeClr val="bg1">
                    <a:lumMod val="50000"/>
                  </a:schemeClr>
                </a:solidFill>
              </a:rPr>
              <a:t>Wilamowice, maj 2022r.</a:t>
            </a:r>
          </a:p>
        </p:txBody>
      </p:sp>
      <p:sp>
        <p:nvSpPr>
          <p:cNvPr id="8" name="pole tekstowe 7">
            <a:extLst>
              <a:ext uri="{FF2B5EF4-FFF2-40B4-BE49-F238E27FC236}">
                <a16:creationId xmlns:a16="http://schemas.microsoft.com/office/drawing/2014/main" id="{85BF4194-129E-F51A-0F1A-F3DC78423097}"/>
              </a:ext>
            </a:extLst>
          </p:cNvPr>
          <p:cNvSpPr txBox="1"/>
          <p:nvPr/>
        </p:nvSpPr>
        <p:spPr>
          <a:xfrm>
            <a:off x="1974574" y="741318"/>
            <a:ext cx="6096000" cy="584775"/>
          </a:xfrm>
          <a:prstGeom prst="rect">
            <a:avLst/>
          </a:prstGeom>
          <a:noFill/>
        </p:spPr>
        <p:txBody>
          <a:bodyPr wrap="square">
            <a:spAutoFit/>
          </a:bodyPr>
          <a:lstStyle/>
          <a:p>
            <a:r>
              <a:rPr lang="pl-PL" sz="3200" dirty="0">
                <a:solidFill>
                  <a:schemeClr val="accent6">
                    <a:lumMod val="75000"/>
                  </a:schemeClr>
                </a:solidFill>
                <a:latin typeface="Comic Sans MS" panose="030F0702030302020204" pitchFamily="66" charset="0"/>
              </a:rPr>
              <a:t>Cechy stereotypów</a:t>
            </a:r>
          </a:p>
        </p:txBody>
      </p:sp>
      <p:sp>
        <p:nvSpPr>
          <p:cNvPr id="9" name="Owal 8">
            <a:extLst>
              <a:ext uri="{FF2B5EF4-FFF2-40B4-BE49-F238E27FC236}">
                <a16:creationId xmlns:a16="http://schemas.microsoft.com/office/drawing/2014/main" id="{2A6F3C85-8780-CD5E-8006-0052CEED7926}"/>
              </a:ext>
            </a:extLst>
          </p:cNvPr>
          <p:cNvSpPr/>
          <p:nvPr/>
        </p:nvSpPr>
        <p:spPr>
          <a:xfrm>
            <a:off x="6367716" y="4758844"/>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dirty="0">
                <a:latin typeface="open-sans-regular"/>
              </a:rPr>
              <a:t>Uproszczony,     często niezgodny  z rzeczywistością</a:t>
            </a:r>
            <a:endParaRPr lang="pl-PL" dirty="0"/>
          </a:p>
        </p:txBody>
      </p:sp>
      <p:sp>
        <p:nvSpPr>
          <p:cNvPr id="10" name="Owal 9">
            <a:extLst>
              <a:ext uri="{FF2B5EF4-FFF2-40B4-BE49-F238E27FC236}">
                <a16:creationId xmlns:a16="http://schemas.microsoft.com/office/drawing/2014/main" id="{BE87996A-E1F5-7371-A67F-DE7DF6C3C8DA}"/>
              </a:ext>
            </a:extLst>
          </p:cNvPr>
          <p:cNvSpPr/>
          <p:nvPr/>
        </p:nvSpPr>
        <p:spPr>
          <a:xfrm>
            <a:off x="8256150" y="2254338"/>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dirty="0">
                <a:latin typeface="open-sans-regular"/>
              </a:rPr>
              <a:t>Trwały, trudny do zmiany, sztywny </a:t>
            </a:r>
            <a:endParaRPr lang="pl-PL" dirty="0"/>
          </a:p>
        </p:txBody>
      </p:sp>
      <p:sp>
        <p:nvSpPr>
          <p:cNvPr id="11" name="Owal 10">
            <a:extLst>
              <a:ext uri="{FF2B5EF4-FFF2-40B4-BE49-F238E27FC236}">
                <a16:creationId xmlns:a16="http://schemas.microsoft.com/office/drawing/2014/main" id="{8BDF4E22-2684-8021-1A47-9FE473860AE1}"/>
              </a:ext>
            </a:extLst>
          </p:cNvPr>
          <p:cNvSpPr/>
          <p:nvPr/>
        </p:nvSpPr>
        <p:spPr>
          <a:xfrm>
            <a:off x="8070574" y="3556741"/>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lang="pl-PL" dirty="0">
                <a:latin typeface="open-sans-regular"/>
              </a:rPr>
              <a:t>      Uogólniony</a:t>
            </a:r>
            <a:endParaRPr lang="pl-PL" dirty="0"/>
          </a:p>
        </p:txBody>
      </p:sp>
      <p:sp>
        <p:nvSpPr>
          <p:cNvPr id="12" name="Owal 11">
            <a:extLst>
              <a:ext uri="{FF2B5EF4-FFF2-40B4-BE49-F238E27FC236}">
                <a16:creationId xmlns:a16="http://schemas.microsoft.com/office/drawing/2014/main" id="{47C83BFD-C325-AC9B-CEF6-884B0B487EB4}"/>
              </a:ext>
            </a:extLst>
          </p:cNvPr>
          <p:cNvSpPr/>
          <p:nvPr/>
        </p:nvSpPr>
        <p:spPr>
          <a:xfrm>
            <a:off x="2491573" y="4777372"/>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dirty="0">
                <a:latin typeface="open-sans-regular"/>
              </a:rPr>
              <a:t>Dziedziczony kulturowo </a:t>
            </a:r>
            <a:endParaRPr lang="pl-PL" dirty="0"/>
          </a:p>
        </p:txBody>
      </p:sp>
      <p:sp>
        <p:nvSpPr>
          <p:cNvPr id="13" name="Owal 12">
            <a:extLst>
              <a:ext uri="{FF2B5EF4-FFF2-40B4-BE49-F238E27FC236}">
                <a16:creationId xmlns:a16="http://schemas.microsoft.com/office/drawing/2014/main" id="{D6D8EE9C-8746-51A4-5521-6DC749BCBDC6}"/>
              </a:ext>
            </a:extLst>
          </p:cNvPr>
          <p:cNvSpPr/>
          <p:nvPr/>
        </p:nvSpPr>
        <p:spPr>
          <a:xfrm>
            <a:off x="2107190" y="1789874"/>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a:latin typeface="open-sans-regular"/>
              </a:rPr>
              <a:t>Automatycznie wzbudzany</a:t>
            </a:r>
            <a:endParaRPr lang="pl-PL" dirty="0"/>
          </a:p>
        </p:txBody>
      </p:sp>
      <p:sp>
        <p:nvSpPr>
          <p:cNvPr id="14" name="Owal 13">
            <a:extLst>
              <a:ext uri="{FF2B5EF4-FFF2-40B4-BE49-F238E27FC236}">
                <a16:creationId xmlns:a16="http://schemas.microsoft.com/office/drawing/2014/main" id="{9D7157BB-5AE4-A47E-72B4-DBC2FA390F3F}"/>
              </a:ext>
            </a:extLst>
          </p:cNvPr>
          <p:cNvSpPr/>
          <p:nvPr/>
        </p:nvSpPr>
        <p:spPr>
          <a:xfrm>
            <a:off x="4552241" y="3625073"/>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a:latin typeface="open-sans-regular"/>
              </a:rPr>
              <a:t>Nieweryfikowalny doświadczalnie</a:t>
            </a:r>
            <a:endParaRPr lang="pl-PL" dirty="0"/>
          </a:p>
        </p:txBody>
      </p:sp>
      <p:sp>
        <p:nvSpPr>
          <p:cNvPr id="15" name="Owal 14">
            <a:extLst>
              <a:ext uri="{FF2B5EF4-FFF2-40B4-BE49-F238E27FC236}">
                <a16:creationId xmlns:a16="http://schemas.microsoft.com/office/drawing/2014/main" id="{CBE8B584-1A87-9429-9306-B82A5A445954}"/>
              </a:ext>
            </a:extLst>
          </p:cNvPr>
          <p:cNvSpPr/>
          <p:nvPr/>
        </p:nvSpPr>
        <p:spPr>
          <a:xfrm>
            <a:off x="1702951" y="3216914"/>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dirty="0">
                <a:latin typeface="open-sans-regular"/>
              </a:rPr>
              <a:t>Mamy przeświadczenie, że jest prawdziwy</a:t>
            </a:r>
            <a:endParaRPr lang="pl-PL" dirty="0"/>
          </a:p>
        </p:txBody>
      </p:sp>
      <p:sp>
        <p:nvSpPr>
          <p:cNvPr id="16" name="Owal 15">
            <a:extLst>
              <a:ext uri="{FF2B5EF4-FFF2-40B4-BE49-F238E27FC236}">
                <a16:creationId xmlns:a16="http://schemas.microsoft.com/office/drawing/2014/main" id="{8F4166B5-8B83-2FAF-021E-8B5521E7C77B}"/>
              </a:ext>
            </a:extLst>
          </p:cNvPr>
          <p:cNvSpPr/>
          <p:nvPr/>
        </p:nvSpPr>
        <p:spPr>
          <a:xfrm>
            <a:off x="5181670" y="2048519"/>
            <a:ext cx="2690097" cy="10469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l-PL" dirty="0">
                <a:latin typeface="open-sans-regular"/>
              </a:rPr>
              <a:t>Oporny na niezgodne z nim informacje</a:t>
            </a:r>
            <a:endParaRPr lang="pl-PL" dirty="0"/>
          </a:p>
        </p:txBody>
      </p:sp>
    </p:spTree>
    <p:extLst>
      <p:ext uri="{BB962C8B-B14F-4D97-AF65-F5344CB8AC3E}">
        <p14:creationId xmlns:p14="http://schemas.microsoft.com/office/powerpoint/2010/main" val="3201720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94B90A-109B-8F44-4339-235B701F9E27}"/>
              </a:ext>
            </a:extLst>
          </p:cNvPr>
          <p:cNvSpPr>
            <a:spLocks noGrp="1"/>
          </p:cNvSpPr>
          <p:nvPr>
            <p:ph type="title"/>
          </p:nvPr>
        </p:nvSpPr>
        <p:spPr>
          <a:xfrm>
            <a:off x="1979612" y="624109"/>
            <a:ext cx="5401849" cy="846882"/>
          </a:xfrm>
        </p:spPr>
        <p:txBody>
          <a:bodyPr>
            <a:normAutofit/>
          </a:bodyPr>
          <a:lstStyle/>
          <a:p>
            <a:r>
              <a:rPr lang="pl-PL" sz="3200" dirty="0">
                <a:solidFill>
                  <a:schemeClr val="accent6">
                    <a:lumMod val="75000"/>
                  </a:schemeClr>
                </a:solidFill>
                <a:latin typeface="Comic Sans MS" panose="030F0702030302020204" pitchFamily="66" charset="0"/>
              </a:rPr>
              <a:t>Przyczyny dyskryminacji</a:t>
            </a:r>
          </a:p>
        </p:txBody>
      </p:sp>
      <p:sp>
        <p:nvSpPr>
          <p:cNvPr id="3" name="Symbol zastępczy zawartości 2">
            <a:extLst>
              <a:ext uri="{FF2B5EF4-FFF2-40B4-BE49-F238E27FC236}">
                <a16:creationId xmlns:a16="http://schemas.microsoft.com/office/drawing/2014/main" id="{E00C57F2-0493-9386-6013-984DACBBFE00}"/>
              </a:ext>
            </a:extLst>
          </p:cNvPr>
          <p:cNvSpPr>
            <a:spLocks noGrp="1"/>
          </p:cNvSpPr>
          <p:nvPr>
            <p:ph idx="1"/>
          </p:nvPr>
        </p:nvSpPr>
        <p:spPr>
          <a:xfrm>
            <a:off x="2271161" y="2799591"/>
            <a:ext cx="8915400" cy="1696279"/>
          </a:xfrm>
        </p:spPr>
        <p:txBody>
          <a:bodyPr/>
          <a:lstStyle/>
          <a:p>
            <a:r>
              <a:rPr lang="pl-PL" dirty="0">
                <a:solidFill>
                  <a:schemeClr val="tx1"/>
                </a:solidFill>
                <a:latin typeface="Calibri" panose="020F0502020204030204" pitchFamily="34" charset="0"/>
                <a:cs typeface="Calibri" panose="020F0502020204030204" pitchFamily="34" charset="0"/>
              </a:rPr>
              <a:t>Uprzedzenie dotyczy głównie emocji – nasze przekonania o jakimś obiekcie rodzą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określone, najczęściej negatywne uczucia wobec tego obiektu. </a:t>
            </a:r>
          </a:p>
          <a:p>
            <a:r>
              <a:rPr lang="pl-PL" dirty="0">
                <a:solidFill>
                  <a:schemeClr val="tx1"/>
                </a:solidFill>
                <a:latin typeface="Calibri" panose="020F0502020204030204" pitchFamily="34" charset="0"/>
                <a:cs typeface="Calibri" panose="020F0502020204030204" pitchFamily="34" charset="0"/>
              </a:rPr>
              <a:t>Uprzedzenie to wrogie bądź negatywne nastawienie dotyczące wyróżniającej się grupy ludzi, oparte wyłącznie na ich przynależności do tej grupy.</a:t>
            </a:r>
          </a:p>
          <a:p>
            <a:endParaRPr lang="pl-PL" dirty="0"/>
          </a:p>
        </p:txBody>
      </p:sp>
      <p:sp>
        <p:nvSpPr>
          <p:cNvPr id="5" name="pole tekstowe 4">
            <a:extLst>
              <a:ext uri="{FF2B5EF4-FFF2-40B4-BE49-F238E27FC236}">
                <a16:creationId xmlns:a16="http://schemas.microsoft.com/office/drawing/2014/main" id="{F643AD7B-E434-5591-9B96-4FD61A4361E4}"/>
              </a:ext>
            </a:extLst>
          </p:cNvPr>
          <p:cNvSpPr txBox="1"/>
          <p:nvPr/>
        </p:nvSpPr>
        <p:spPr>
          <a:xfrm>
            <a:off x="3176414" y="1668971"/>
            <a:ext cx="3008243" cy="523220"/>
          </a:xfrm>
          <a:prstGeom prst="rect">
            <a:avLst/>
          </a:prstGeom>
          <a:noFill/>
        </p:spPr>
        <p:txBody>
          <a:bodyPr wrap="square">
            <a:spAutoFit/>
          </a:bodyPr>
          <a:lstStyle/>
          <a:p>
            <a:r>
              <a:rPr lang="pl-PL" sz="2800" dirty="0">
                <a:solidFill>
                  <a:schemeClr val="accent6">
                    <a:lumMod val="75000"/>
                  </a:schemeClr>
                </a:solidFill>
                <a:latin typeface="Comic Sans MS" panose="030F0702030302020204" pitchFamily="66" charset="0"/>
              </a:rPr>
              <a:t>UPRZEDZENIA</a:t>
            </a:r>
          </a:p>
        </p:txBody>
      </p:sp>
      <p:pic>
        <p:nvPicPr>
          <p:cNvPr id="6" name="Picture 2">
            <a:extLst>
              <a:ext uri="{FF2B5EF4-FFF2-40B4-BE49-F238E27FC236}">
                <a16:creationId xmlns:a16="http://schemas.microsoft.com/office/drawing/2014/main" id="{DE5D2F5A-4117-80E8-BCF8-F1EFE86850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252" y="301442"/>
            <a:ext cx="2690097" cy="76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pole tekstowe 7">
            <a:extLst>
              <a:ext uri="{FF2B5EF4-FFF2-40B4-BE49-F238E27FC236}">
                <a16:creationId xmlns:a16="http://schemas.microsoft.com/office/drawing/2014/main" id="{7FBACC54-63C9-60DE-C52B-C53CBCC68F04}"/>
              </a:ext>
            </a:extLst>
          </p:cNvPr>
          <p:cNvSpPr txBox="1"/>
          <p:nvPr/>
        </p:nvSpPr>
        <p:spPr>
          <a:xfrm>
            <a:off x="4406300" y="6233891"/>
            <a:ext cx="6096000"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687368950"/>
      </p:ext>
    </p:extLst>
  </p:cSld>
  <p:clrMapOvr>
    <a:masterClrMapping/>
  </p:clrMapOvr>
</p:sld>
</file>

<file path=ppt/theme/theme1.xml><?xml version="1.0" encoding="utf-8"?>
<a:theme xmlns:a="http://schemas.openxmlformats.org/drawingml/2006/main" name="Smuga">
  <a:themeElements>
    <a:clrScheme name="Niebieskozielony">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359</TotalTime>
  <Words>1859</Words>
  <Application>Microsoft Office PowerPoint</Application>
  <PresentationFormat>Panoramiczny</PresentationFormat>
  <Paragraphs>86</Paragraphs>
  <Slides>17</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17</vt:i4>
      </vt:variant>
    </vt:vector>
  </HeadingPairs>
  <TitlesOfParts>
    <vt:vector size="25" baseType="lpstr">
      <vt:lpstr>Arial</vt:lpstr>
      <vt:lpstr>Calibri</vt:lpstr>
      <vt:lpstr>Century Gothic</vt:lpstr>
      <vt:lpstr>Comic Sans MS</vt:lpstr>
      <vt:lpstr>open-sans-bold</vt:lpstr>
      <vt:lpstr>open-sans-regular</vt:lpstr>
      <vt:lpstr>Wingdings 3</vt:lpstr>
      <vt:lpstr>Smuga</vt:lpstr>
      <vt:lpstr>Warsztaty PRZYCZYNY DYSKRYMINACJI KULTUROWEJ MNIEJSZOŚCI NARODOWYCH</vt:lpstr>
      <vt:lpstr>Dyskryminacja </vt:lpstr>
      <vt:lpstr>Prezentacja programu PowerPoint</vt:lpstr>
      <vt:lpstr>Prezentacja programu PowerPoint</vt:lpstr>
      <vt:lpstr>OCHRONA PRAWNA  I POMOC INSTYTUCJONALNA</vt:lpstr>
      <vt:lpstr>Czym jest dyskryminacja  ze względu na rasę,  narodowość, pochodzenie etniczne? </vt:lpstr>
      <vt:lpstr>Przyczyny dyskryminacji</vt:lpstr>
      <vt:lpstr>Prezentacja programu PowerPoint</vt:lpstr>
      <vt:lpstr>Przyczyny dyskryminacji</vt:lpstr>
      <vt:lpstr>Prezentacja programu PowerPoint</vt:lpstr>
      <vt:lpstr>Mniejszość narodowa</vt:lpstr>
      <vt:lpstr>Prawo kulturowe  mniejszości narodowych</vt:lpstr>
      <vt:lpstr>Przykładowy warsztat  „Drzewo dyskryminacji”</vt:lpstr>
      <vt:lpstr>Przykładowy warsztat  „Drzewo dyskryminacji”</vt:lpstr>
      <vt:lpstr>Przykładowy warsztat  „Drzewo dyskryminacji”</vt:lpstr>
      <vt:lpstr>Dyskryminacja:  ćwiczenie z odgrywaniem ról</vt:lpstr>
      <vt:lpstr>Dyskryminacja:  ćwiczenie z odgrywaniem ról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PRZYCZYNY DYSKRYMINACJI KULTUROWEJ MNIEJSZOŚCI NARODOWYCH</dc:title>
  <dc:creator>Jolanta Włodarczyk</dc:creator>
  <cp:lastModifiedBy>Jolanta Włodarczyk</cp:lastModifiedBy>
  <cp:revision>10</cp:revision>
  <dcterms:created xsi:type="dcterms:W3CDTF">2022-05-09T07:17:28Z</dcterms:created>
  <dcterms:modified xsi:type="dcterms:W3CDTF">2022-05-17T09:19:17Z</dcterms:modified>
</cp:coreProperties>
</file>